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2"/>
  </p:notesMasterIdLst>
  <p:handoutMasterIdLst>
    <p:handoutMasterId r:id="rId53"/>
  </p:handoutMasterIdLst>
  <p:sldIdLst>
    <p:sldId id="296" r:id="rId2"/>
    <p:sldId id="582" r:id="rId3"/>
    <p:sldId id="624" r:id="rId4"/>
    <p:sldId id="625" r:id="rId5"/>
    <p:sldId id="699" r:id="rId6"/>
    <p:sldId id="710" r:id="rId7"/>
    <p:sldId id="682" r:id="rId8"/>
    <p:sldId id="683" r:id="rId9"/>
    <p:sldId id="711" r:id="rId10"/>
    <p:sldId id="678" r:id="rId11"/>
    <p:sldId id="686" r:id="rId12"/>
    <p:sldId id="694" r:id="rId13"/>
    <p:sldId id="679" r:id="rId14"/>
    <p:sldId id="673" r:id="rId15"/>
    <p:sldId id="731" r:id="rId16"/>
    <p:sldId id="736" r:id="rId17"/>
    <p:sldId id="732" r:id="rId18"/>
    <p:sldId id="735" r:id="rId19"/>
    <p:sldId id="738" r:id="rId20"/>
    <p:sldId id="734" r:id="rId21"/>
    <p:sldId id="733" r:id="rId22"/>
    <p:sldId id="713" r:id="rId23"/>
    <p:sldId id="705" r:id="rId24"/>
    <p:sldId id="612" r:id="rId25"/>
    <p:sldId id="619" r:id="rId26"/>
    <p:sldId id="648" r:id="rId27"/>
    <p:sldId id="652" r:id="rId28"/>
    <p:sldId id="740" r:id="rId29"/>
    <p:sldId id="742" r:id="rId30"/>
    <p:sldId id="748" r:id="rId31"/>
    <p:sldId id="749" r:id="rId32"/>
    <p:sldId id="750" r:id="rId33"/>
    <p:sldId id="714" r:id="rId34"/>
    <p:sldId id="719" r:id="rId35"/>
    <p:sldId id="743" r:id="rId36"/>
    <p:sldId id="744" r:id="rId37"/>
    <p:sldId id="745" r:id="rId38"/>
    <p:sldId id="746" r:id="rId39"/>
    <p:sldId id="747" r:id="rId40"/>
    <p:sldId id="660" r:id="rId41"/>
    <p:sldId id="670" r:id="rId42"/>
    <p:sldId id="707" r:id="rId43"/>
    <p:sldId id="669" r:id="rId44"/>
    <p:sldId id="718" r:id="rId45"/>
    <p:sldId id="739" r:id="rId46"/>
    <p:sldId id="728" r:id="rId47"/>
    <p:sldId id="729" r:id="rId48"/>
    <p:sldId id="640" r:id="rId49"/>
    <p:sldId id="701" r:id="rId50"/>
    <p:sldId id="716" r:id="rId5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00"/>
    <a:srgbClr val="000099"/>
    <a:srgbClr val="0066CC"/>
    <a:srgbClr val="FFFF66"/>
    <a:srgbClr val="EAEAEA"/>
    <a:srgbClr val="3366CC"/>
    <a:srgbClr val="CC33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13" autoAdjust="0"/>
    <p:restoredTop sz="97032" autoAdjust="0"/>
  </p:normalViewPr>
  <p:slideViewPr>
    <p:cSldViewPr>
      <p:cViewPr>
        <p:scale>
          <a:sx n="65" d="100"/>
          <a:sy n="65" d="100"/>
        </p:scale>
        <p:origin x="-1392" y="-96"/>
      </p:cViewPr>
      <p:guideLst>
        <p:guide orient="horz" pos="2160"/>
        <p:guide pos="2880"/>
      </p:guideLst>
    </p:cSldViewPr>
  </p:slideViewPr>
  <p:outlineViewPr>
    <p:cViewPr>
      <p:scale>
        <a:sx n="33" d="100"/>
        <a:sy n="33" d="100"/>
      </p:scale>
      <p:origin x="0" y="27864"/>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982D1-6ED6-473B-B307-03B5C8307F3B}" type="doc">
      <dgm:prSet loTypeId="urn:microsoft.com/office/officeart/2005/8/layout/chart3" loCatId="relationship" qsTypeId="urn:microsoft.com/office/officeart/2005/8/quickstyle/simple1" qsCatId="simple" csTypeId="urn:microsoft.com/office/officeart/2005/8/colors/accent1_2" csCatId="accent1" phldr="1"/>
      <dgm:spPr/>
    </dgm:pt>
    <dgm:pt modelId="{5CF96DD8-021A-4E19-8C0D-A1B5F96782D8}">
      <dgm:prSet phldrT="[文本]" custT="1"/>
      <dgm:spPr/>
      <dgm:t>
        <a:bodyPr lIns="0" tIns="0" rIns="0" bIns="0"/>
        <a:lstStyle/>
        <a:p>
          <a:r>
            <a:rPr lang="zh-CN" altLang="en-US" sz="2400" b="1" dirty="0" smtClean="0">
              <a:solidFill>
                <a:srgbClr val="FF0000"/>
              </a:solidFill>
            </a:rPr>
            <a:t>准确性</a:t>
          </a:r>
          <a:endParaRPr lang="zh-CN" altLang="en-US" sz="2400" b="1" dirty="0">
            <a:solidFill>
              <a:srgbClr val="FF0000"/>
            </a:solidFill>
          </a:endParaRPr>
        </a:p>
      </dgm:t>
    </dgm:pt>
    <dgm:pt modelId="{BB22A60D-8135-4A1B-BF02-E062B85C4DC7}" type="parTrans" cxnId="{367D7C26-A4F3-4E45-88B2-5A685B99D6C9}">
      <dgm:prSet/>
      <dgm:spPr/>
      <dgm:t>
        <a:bodyPr/>
        <a:lstStyle/>
        <a:p>
          <a:endParaRPr lang="zh-CN" altLang="en-US"/>
        </a:p>
      </dgm:t>
    </dgm:pt>
    <dgm:pt modelId="{78AD9CAE-29E2-4C03-9F82-3AC6C75BA4B4}" type="sibTrans" cxnId="{367D7C26-A4F3-4E45-88B2-5A685B99D6C9}">
      <dgm:prSet/>
      <dgm:spPr/>
      <dgm:t>
        <a:bodyPr/>
        <a:lstStyle/>
        <a:p>
          <a:endParaRPr lang="zh-CN" altLang="en-US"/>
        </a:p>
      </dgm:t>
    </dgm:pt>
    <dgm:pt modelId="{68859B8F-6C50-4599-99E1-FF261758F310}">
      <dgm:prSet phldrT="[文本]" custT="1"/>
      <dgm:spPr/>
      <dgm:t>
        <a:bodyPr/>
        <a:lstStyle/>
        <a:p>
          <a:r>
            <a:rPr lang="zh-CN" altLang="en-US" sz="2400" b="1" dirty="0" smtClean="0">
              <a:solidFill>
                <a:srgbClr val="FF0000"/>
              </a:solidFill>
            </a:rPr>
            <a:t>高效性</a:t>
          </a:r>
          <a:endParaRPr lang="zh-CN" altLang="en-US" sz="3200" b="1" dirty="0">
            <a:solidFill>
              <a:srgbClr val="FF0000"/>
            </a:solidFill>
          </a:endParaRPr>
        </a:p>
      </dgm:t>
    </dgm:pt>
    <dgm:pt modelId="{E6AE4C78-4D32-4C6A-BB77-75039A7B656F}" type="parTrans" cxnId="{1B727F08-720F-425D-AC99-D01F00EBDAD6}">
      <dgm:prSet/>
      <dgm:spPr/>
      <dgm:t>
        <a:bodyPr/>
        <a:lstStyle/>
        <a:p>
          <a:endParaRPr lang="zh-CN" altLang="en-US"/>
        </a:p>
      </dgm:t>
    </dgm:pt>
    <dgm:pt modelId="{1FDA239B-5DE9-456D-8726-BCF984D2A6C4}" type="sibTrans" cxnId="{1B727F08-720F-425D-AC99-D01F00EBDAD6}">
      <dgm:prSet/>
      <dgm:spPr/>
      <dgm:t>
        <a:bodyPr/>
        <a:lstStyle/>
        <a:p>
          <a:endParaRPr lang="zh-CN" altLang="en-US"/>
        </a:p>
      </dgm:t>
    </dgm:pt>
    <dgm:pt modelId="{B8728676-21F2-4D2A-98F0-AF480818B640}">
      <dgm:prSet phldrT="[文本]" custT="1"/>
      <dgm:spPr/>
      <dgm:t>
        <a:bodyPr lIns="0" tIns="0" rIns="0" bIns="0"/>
        <a:lstStyle/>
        <a:p>
          <a:r>
            <a:rPr lang="zh-CN" altLang="en-US" sz="2400" b="1" dirty="0" smtClean="0">
              <a:solidFill>
                <a:srgbClr val="FF0000"/>
              </a:solidFill>
            </a:rPr>
            <a:t>友好性</a:t>
          </a:r>
        </a:p>
      </dgm:t>
    </dgm:pt>
    <dgm:pt modelId="{4B586BC2-F39B-4C27-9CDD-19D4EFDCFABC}" type="parTrans" cxnId="{82A0F3D3-04CC-431B-89EA-781A154A5CBD}">
      <dgm:prSet/>
      <dgm:spPr/>
      <dgm:t>
        <a:bodyPr/>
        <a:lstStyle/>
        <a:p>
          <a:endParaRPr lang="zh-CN" altLang="en-US"/>
        </a:p>
      </dgm:t>
    </dgm:pt>
    <dgm:pt modelId="{97BA1A96-DB95-4245-B30C-1E753F93F9C1}" type="sibTrans" cxnId="{82A0F3D3-04CC-431B-89EA-781A154A5CBD}">
      <dgm:prSet/>
      <dgm:spPr/>
      <dgm:t>
        <a:bodyPr/>
        <a:lstStyle/>
        <a:p>
          <a:endParaRPr lang="zh-CN" altLang="en-US"/>
        </a:p>
      </dgm:t>
    </dgm:pt>
    <dgm:pt modelId="{8D934E6C-401B-41FC-A3FE-D7AD0F5A20F3}" type="pres">
      <dgm:prSet presAssocID="{9AB982D1-6ED6-473B-B307-03B5C8307F3B}" presName="compositeShape" presStyleCnt="0">
        <dgm:presLayoutVars>
          <dgm:chMax val="7"/>
          <dgm:dir/>
          <dgm:resizeHandles val="exact"/>
        </dgm:presLayoutVars>
      </dgm:prSet>
      <dgm:spPr/>
    </dgm:pt>
    <dgm:pt modelId="{67222F96-6B5C-42CE-A44A-BF1EF64C1251}" type="pres">
      <dgm:prSet presAssocID="{9AB982D1-6ED6-473B-B307-03B5C8307F3B}" presName="wedge1" presStyleLbl="node1" presStyleIdx="0" presStyleCnt="3" custLinFactNeighborX="-3216" custLinFactNeighborY="716"/>
      <dgm:spPr/>
      <dgm:t>
        <a:bodyPr/>
        <a:lstStyle/>
        <a:p>
          <a:endParaRPr lang="zh-CN" altLang="en-US"/>
        </a:p>
      </dgm:t>
    </dgm:pt>
    <dgm:pt modelId="{D0860409-B568-4801-B393-E33F9EBA98A2}" type="pres">
      <dgm:prSet presAssocID="{9AB982D1-6ED6-473B-B307-03B5C8307F3B}" presName="wedge1Tx" presStyleLbl="node1" presStyleIdx="0" presStyleCnt="3">
        <dgm:presLayoutVars>
          <dgm:chMax val="0"/>
          <dgm:chPref val="0"/>
          <dgm:bulletEnabled val="1"/>
        </dgm:presLayoutVars>
      </dgm:prSet>
      <dgm:spPr/>
      <dgm:t>
        <a:bodyPr/>
        <a:lstStyle/>
        <a:p>
          <a:endParaRPr lang="zh-CN" altLang="en-US"/>
        </a:p>
      </dgm:t>
    </dgm:pt>
    <dgm:pt modelId="{D58FC2DC-4C6C-4202-B578-847F3969F2CE}" type="pres">
      <dgm:prSet presAssocID="{9AB982D1-6ED6-473B-B307-03B5C8307F3B}" presName="wedge2" presStyleLbl="node1" presStyleIdx="1" presStyleCnt="3" custLinFactNeighborX="1511" custLinFactNeighborY="-2301"/>
      <dgm:spPr/>
      <dgm:t>
        <a:bodyPr/>
        <a:lstStyle/>
        <a:p>
          <a:endParaRPr lang="zh-CN" altLang="en-US"/>
        </a:p>
      </dgm:t>
    </dgm:pt>
    <dgm:pt modelId="{5CCFEA56-54A6-4BB0-92C9-95FB300E48A3}" type="pres">
      <dgm:prSet presAssocID="{9AB982D1-6ED6-473B-B307-03B5C8307F3B}" presName="wedge2Tx" presStyleLbl="node1" presStyleIdx="1" presStyleCnt="3">
        <dgm:presLayoutVars>
          <dgm:chMax val="0"/>
          <dgm:chPref val="0"/>
          <dgm:bulletEnabled val="1"/>
        </dgm:presLayoutVars>
      </dgm:prSet>
      <dgm:spPr/>
      <dgm:t>
        <a:bodyPr/>
        <a:lstStyle/>
        <a:p>
          <a:endParaRPr lang="zh-CN" altLang="en-US"/>
        </a:p>
      </dgm:t>
    </dgm:pt>
    <dgm:pt modelId="{36922C78-D3B8-4AEA-910E-BEFD23942217}" type="pres">
      <dgm:prSet presAssocID="{9AB982D1-6ED6-473B-B307-03B5C8307F3B}" presName="wedge3" presStyleLbl="node1" presStyleIdx="2" presStyleCnt="3" custLinFactNeighborX="1511" custLinFactNeighborY="-2301"/>
      <dgm:spPr/>
      <dgm:t>
        <a:bodyPr/>
        <a:lstStyle/>
        <a:p>
          <a:endParaRPr lang="zh-CN" altLang="en-US"/>
        </a:p>
      </dgm:t>
    </dgm:pt>
    <dgm:pt modelId="{B94740DE-01D5-4BC3-A037-D9A56A4EE735}" type="pres">
      <dgm:prSet presAssocID="{9AB982D1-6ED6-473B-B307-03B5C8307F3B}" presName="wedge3Tx" presStyleLbl="node1" presStyleIdx="2" presStyleCnt="3">
        <dgm:presLayoutVars>
          <dgm:chMax val="0"/>
          <dgm:chPref val="0"/>
          <dgm:bulletEnabled val="1"/>
        </dgm:presLayoutVars>
      </dgm:prSet>
      <dgm:spPr/>
      <dgm:t>
        <a:bodyPr/>
        <a:lstStyle/>
        <a:p>
          <a:endParaRPr lang="zh-CN" altLang="en-US"/>
        </a:p>
      </dgm:t>
    </dgm:pt>
  </dgm:ptLst>
  <dgm:cxnLst>
    <dgm:cxn modelId="{76C5DBCC-0C16-4929-8F45-1BF747E9E677}" type="presOf" srcId="{68859B8F-6C50-4599-99E1-FF261758F310}" destId="{D58FC2DC-4C6C-4202-B578-847F3969F2CE}" srcOrd="0" destOrd="0" presId="urn:microsoft.com/office/officeart/2005/8/layout/chart3"/>
    <dgm:cxn modelId="{82A0F3D3-04CC-431B-89EA-781A154A5CBD}" srcId="{9AB982D1-6ED6-473B-B307-03B5C8307F3B}" destId="{B8728676-21F2-4D2A-98F0-AF480818B640}" srcOrd="2" destOrd="0" parTransId="{4B586BC2-F39B-4C27-9CDD-19D4EFDCFABC}" sibTransId="{97BA1A96-DB95-4245-B30C-1E753F93F9C1}"/>
    <dgm:cxn modelId="{367D7C26-A4F3-4E45-88B2-5A685B99D6C9}" srcId="{9AB982D1-6ED6-473B-B307-03B5C8307F3B}" destId="{5CF96DD8-021A-4E19-8C0D-A1B5F96782D8}" srcOrd="0" destOrd="0" parTransId="{BB22A60D-8135-4A1B-BF02-E062B85C4DC7}" sibTransId="{78AD9CAE-29E2-4C03-9F82-3AC6C75BA4B4}"/>
    <dgm:cxn modelId="{1B727F08-720F-425D-AC99-D01F00EBDAD6}" srcId="{9AB982D1-6ED6-473B-B307-03B5C8307F3B}" destId="{68859B8F-6C50-4599-99E1-FF261758F310}" srcOrd="1" destOrd="0" parTransId="{E6AE4C78-4D32-4C6A-BB77-75039A7B656F}" sibTransId="{1FDA239B-5DE9-456D-8726-BCF984D2A6C4}"/>
    <dgm:cxn modelId="{0A6DD29B-3D25-4DCA-80FB-E51884BD9E75}" type="presOf" srcId="{5CF96DD8-021A-4E19-8C0D-A1B5F96782D8}" destId="{D0860409-B568-4801-B393-E33F9EBA98A2}" srcOrd="1" destOrd="0" presId="urn:microsoft.com/office/officeart/2005/8/layout/chart3"/>
    <dgm:cxn modelId="{9970C8E7-20E3-4EF1-91A2-E1E90ACE784F}" type="presOf" srcId="{9AB982D1-6ED6-473B-B307-03B5C8307F3B}" destId="{8D934E6C-401B-41FC-A3FE-D7AD0F5A20F3}" srcOrd="0" destOrd="0" presId="urn:microsoft.com/office/officeart/2005/8/layout/chart3"/>
    <dgm:cxn modelId="{BF81216E-E810-4193-B654-2A0F7A6A8BA1}" type="presOf" srcId="{B8728676-21F2-4D2A-98F0-AF480818B640}" destId="{B94740DE-01D5-4BC3-A037-D9A56A4EE735}" srcOrd="1" destOrd="0" presId="urn:microsoft.com/office/officeart/2005/8/layout/chart3"/>
    <dgm:cxn modelId="{F0EFA58B-D9D1-4163-8DF2-7A0C67159D0E}" type="presOf" srcId="{B8728676-21F2-4D2A-98F0-AF480818B640}" destId="{36922C78-D3B8-4AEA-910E-BEFD23942217}" srcOrd="0" destOrd="0" presId="urn:microsoft.com/office/officeart/2005/8/layout/chart3"/>
    <dgm:cxn modelId="{923F81B8-AE4F-48E0-95D6-D7465221F714}" type="presOf" srcId="{5CF96DD8-021A-4E19-8C0D-A1B5F96782D8}" destId="{67222F96-6B5C-42CE-A44A-BF1EF64C1251}" srcOrd="0" destOrd="0" presId="urn:microsoft.com/office/officeart/2005/8/layout/chart3"/>
    <dgm:cxn modelId="{C933D8CA-1A53-47C8-8653-1B5EBCC1B426}" type="presOf" srcId="{68859B8F-6C50-4599-99E1-FF261758F310}" destId="{5CCFEA56-54A6-4BB0-92C9-95FB300E48A3}" srcOrd="1" destOrd="0" presId="urn:microsoft.com/office/officeart/2005/8/layout/chart3"/>
    <dgm:cxn modelId="{1D46EAD1-0F0C-4C5E-B7D0-B0B6FF697747}" type="presParOf" srcId="{8D934E6C-401B-41FC-A3FE-D7AD0F5A20F3}" destId="{67222F96-6B5C-42CE-A44A-BF1EF64C1251}" srcOrd="0" destOrd="0" presId="urn:microsoft.com/office/officeart/2005/8/layout/chart3"/>
    <dgm:cxn modelId="{83B231B4-ECB8-4596-B0D3-E38B17E04D16}" type="presParOf" srcId="{8D934E6C-401B-41FC-A3FE-D7AD0F5A20F3}" destId="{D0860409-B568-4801-B393-E33F9EBA98A2}" srcOrd="1" destOrd="0" presId="urn:microsoft.com/office/officeart/2005/8/layout/chart3"/>
    <dgm:cxn modelId="{373D8A55-AC61-473B-88A0-619BCD732706}" type="presParOf" srcId="{8D934E6C-401B-41FC-A3FE-D7AD0F5A20F3}" destId="{D58FC2DC-4C6C-4202-B578-847F3969F2CE}" srcOrd="2" destOrd="0" presId="urn:microsoft.com/office/officeart/2005/8/layout/chart3"/>
    <dgm:cxn modelId="{0E8D5F3F-E02D-45A2-8200-368F72A86989}" type="presParOf" srcId="{8D934E6C-401B-41FC-A3FE-D7AD0F5A20F3}" destId="{5CCFEA56-54A6-4BB0-92C9-95FB300E48A3}" srcOrd="3" destOrd="0" presId="urn:microsoft.com/office/officeart/2005/8/layout/chart3"/>
    <dgm:cxn modelId="{2C6206FB-4695-47BD-A505-3C8FFCFDEF00}" type="presParOf" srcId="{8D934E6C-401B-41FC-A3FE-D7AD0F5A20F3}" destId="{36922C78-D3B8-4AEA-910E-BEFD23942217}" srcOrd="4" destOrd="0" presId="urn:microsoft.com/office/officeart/2005/8/layout/chart3"/>
    <dgm:cxn modelId="{BCC1BE31-732F-409B-8490-18EB20A7E040}" type="presParOf" srcId="{8D934E6C-401B-41FC-A3FE-D7AD0F5A20F3}" destId="{B94740DE-01D5-4BC3-A037-D9A56A4EE735}" srcOrd="5" destOrd="0" presId="urn:microsoft.com/office/officeart/2005/8/layout/chart3"/>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7222F96-6B5C-42CE-A44A-BF1EF64C1251}">
      <dsp:nvSpPr>
        <dsp:cNvPr id="0" name=""/>
        <dsp:cNvSpPr/>
      </dsp:nvSpPr>
      <dsp:spPr>
        <a:xfrm>
          <a:off x="328360" y="217038"/>
          <a:ext cx="2479955" cy="2479955"/>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准确性</a:t>
          </a:r>
          <a:endParaRPr lang="zh-CN" altLang="en-US" sz="2400" b="1" kern="1200" dirty="0">
            <a:solidFill>
              <a:srgbClr val="FF0000"/>
            </a:solidFill>
          </a:endParaRPr>
        </a:p>
      </dsp:txBody>
      <dsp:txXfrm>
        <a:off x="1676688" y="674649"/>
        <a:ext cx="841413" cy="826651"/>
      </dsp:txXfrm>
    </dsp:sp>
    <dsp:sp modelId="{D58FC2DC-4C6C-4202-B578-847F3969F2CE}">
      <dsp:nvSpPr>
        <dsp:cNvPr id="0" name=""/>
        <dsp:cNvSpPr/>
      </dsp:nvSpPr>
      <dsp:spPr>
        <a:xfrm>
          <a:off x="317751" y="216026"/>
          <a:ext cx="2479955" cy="2479955"/>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高效性</a:t>
          </a:r>
          <a:endParaRPr lang="zh-CN" altLang="en-US" sz="3200" b="1" kern="1200" dirty="0">
            <a:solidFill>
              <a:srgbClr val="FF0000"/>
            </a:solidFill>
          </a:endParaRPr>
        </a:p>
      </dsp:txBody>
      <dsp:txXfrm>
        <a:off x="996787" y="1780760"/>
        <a:ext cx="1121884" cy="767605"/>
      </dsp:txXfrm>
    </dsp:sp>
    <dsp:sp modelId="{36922C78-D3B8-4AEA-910E-BEFD23942217}">
      <dsp:nvSpPr>
        <dsp:cNvPr id="0" name=""/>
        <dsp:cNvSpPr/>
      </dsp:nvSpPr>
      <dsp:spPr>
        <a:xfrm>
          <a:off x="317751" y="216026"/>
          <a:ext cx="2479955" cy="2479955"/>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友好性</a:t>
          </a:r>
        </a:p>
      </dsp:txBody>
      <dsp:txXfrm>
        <a:off x="583461" y="703160"/>
        <a:ext cx="841413" cy="826651"/>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2016/1/18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zh.wikipedia.org/wiki/%E7%86%B1%E5%B8%B6" TargetMode="External"/><Relationship Id="rId13" Type="http://schemas.openxmlformats.org/officeDocument/2006/relationships/hyperlink" Target="https://zh.wikipedia.org/wiki/%E8%8D%89%E6%9C%AC%E6%A4%8D%E7%89%A9" TargetMode="External"/><Relationship Id="rId3" Type="http://schemas.openxmlformats.org/officeDocument/2006/relationships/hyperlink" Target="https://zh.wikipedia.org/wiki/%E5%A4%A7%E6%88%9F%E7%A7%91" TargetMode="External"/><Relationship Id="rId7" Type="http://schemas.openxmlformats.org/officeDocument/2006/relationships/hyperlink" Target="https://zh.wikipedia.org/wiki/%E7%BE%8E%E6%B4%B2" TargetMode="External"/><Relationship Id="rId12" Type="http://schemas.openxmlformats.org/officeDocument/2006/relationships/hyperlink" Target="https://zh.wikipedia.org/wiki/%E5%A4%9A%E5%B9%B4%E7%94%9F" TargetMode="External"/><Relationship Id="rId2" Type="http://schemas.openxmlformats.org/officeDocument/2006/relationships/slide" Target="../slides/slide32.xml"/><Relationship Id="rId16" Type="http://schemas.openxmlformats.org/officeDocument/2006/relationships/hyperlink" Target="https://zh.wikipedia.org/wiki/%E5%96%AC%E6%9C%A8" TargetMode="External"/><Relationship Id="rId1" Type="http://schemas.openxmlformats.org/officeDocument/2006/relationships/notesMaster" Target="../notesMasters/notesMaster1.xml"/><Relationship Id="rId6" Type="http://schemas.openxmlformats.org/officeDocument/2006/relationships/hyperlink" Target="https://zh.wikipedia.org/wiki/%E9%9D%9E%E6%B4%B2" TargetMode="External"/><Relationship Id="rId11" Type="http://schemas.openxmlformats.org/officeDocument/2006/relationships/hyperlink" Target="https://zh.wikipedia.org/wiki/%E4%B8%80%E5%B9%B4%E7%94%9F" TargetMode="External"/><Relationship Id="rId5" Type="http://schemas.openxmlformats.org/officeDocument/2006/relationships/hyperlink" Target="https://zh.wikipedia.org/w/index.php?title=%E7%87%88%E5%8F%B0%E8%8D%89&amp;action=edit&amp;redlink=1" TargetMode="External"/><Relationship Id="rId15" Type="http://schemas.openxmlformats.org/officeDocument/2006/relationships/hyperlink" Target="https://zh.wikipedia.org/wiki/%E7%81%8C%E6%9C%A8" TargetMode="External"/><Relationship Id="rId10" Type="http://schemas.openxmlformats.org/officeDocument/2006/relationships/hyperlink" Target="https://zh.wikipedia.org/wiki/%E6%B8%A9%E5%B8%A6" TargetMode="External"/><Relationship Id="rId4" Type="http://schemas.openxmlformats.org/officeDocument/2006/relationships/hyperlink" Target="https://zh.wikipedia.org/wiki/%E4%B8%80%E5%93%81%E7%B4%85" TargetMode="External"/><Relationship Id="rId9" Type="http://schemas.openxmlformats.org/officeDocument/2006/relationships/hyperlink" Target="https://zh.wikipedia.org/wiki/%E4%BA%9E%E7%86%B1%E5%B8%B6" TargetMode="External"/><Relationship Id="rId14" Type="http://schemas.openxmlformats.org/officeDocument/2006/relationships/hyperlink" Target="https://zh.wikipedia.org/wiki/%E6%9C%A8%E6%9C%AC%E6%A4%8D%E7%89%A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i="0" kern="1200" dirty="0" smtClean="0">
                <a:solidFill>
                  <a:schemeClr val="tx1"/>
                </a:solidFill>
                <a:latin typeface="Arial" pitchFamily="34" charset="0"/>
                <a:ea typeface="宋体" pitchFamily="2" charset="-122"/>
                <a:cs typeface="+mn-cs"/>
              </a:rPr>
              <a:t>大戟属</a:t>
            </a:r>
            <a:r>
              <a:rPr lang="zh-CN" altLang="en-US" sz="1200" b="0" i="0" kern="1200" dirty="0" smtClean="0">
                <a:solidFill>
                  <a:schemeClr val="tx1"/>
                </a:solidFill>
                <a:latin typeface="Arial" pitchFamily="34" charset="0"/>
                <a:ea typeface="宋体" pitchFamily="2" charset="-122"/>
                <a:cs typeface="+mn-cs"/>
              </a:rPr>
              <a:t>，又称</a:t>
            </a:r>
            <a:r>
              <a:rPr lang="zh-CN" altLang="en-US" sz="1200" b="1" i="0" kern="1200" dirty="0" smtClean="0">
                <a:solidFill>
                  <a:schemeClr val="tx1"/>
                </a:solidFill>
                <a:latin typeface="Arial" pitchFamily="34" charset="0"/>
                <a:ea typeface="宋体" pitchFamily="2" charset="-122"/>
                <a:cs typeface="+mn-cs"/>
              </a:rPr>
              <a:t>翡翠塔属</a:t>
            </a:r>
            <a:r>
              <a:rPr lang="zh-CN" altLang="en-US" sz="1200" b="0" i="0" kern="1200" dirty="0" smtClean="0">
                <a:solidFill>
                  <a:schemeClr val="tx1"/>
                </a:solidFill>
                <a:latin typeface="Arial" pitchFamily="34" charset="0"/>
                <a:ea typeface="宋体" pitchFamily="2" charset="-122"/>
                <a:cs typeface="+mn-cs"/>
              </a:rPr>
              <a:t>，是</a:t>
            </a:r>
            <a:r>
              <a:rPr lang="zh-CN" altLang="en-US" sz="1200" b="0" i="0" u="none" strike="noStrike" kern="1200" dirty="0" smtClean="0">
                <a:solidFill>
                  <a:schemeClr val="tx1"/>
                </a:solidFill>
                <a:latin typeface="Arial" pitchFamily="34" charset="0"/>
                <a:ea typeface="宋体" pitchFamily="2" charset="-122"/>
                <a:cs typeface="+mn-cs"/>
                <a:hlinkClick r:id="rId3" tooltip="大戟科"/>
              </a:rPr>
              <a:t>大戟科</a:t>
            </a:r>
            <a:r>
              <a:rPr lang="zh-CN" altLang="en-US" sz="1200" b="0" i="0" kern="1200" dirty="0" smtClean="0">
                <a:solidFill>
                  <a:schemeClr val="tx1"/>
                </a:solidFill>
                <a:latin typeface="Arial" pitchFamily="34" charset="0"/>
                <a:ea typeface="宋体" pitchFamily="2" charset="-122"/>
                <a:cs typeface="+mn-cs"/>
              </a:rPr>
              <a:t>植物的一个属，包括了</a:t>
            </a:r>
            <a:r>
              <a:rPr lang="en-US" altLang="zh-CN" sz="1200" b="0" i="0" kern="1200" dirty="0" smtClean="0">
                <a:solidFill>
                  <a:schemeClr val="tx1"/>
                </a:solidFill>
                <a:latin typeface="Arial" pitchFamily="34" charset="0"/>
                <a:ea typeface="宋体" pitchFamily="2" charset="-122"/>
                <a:cs typeface="+mn-cs"/>
              </a:rPr>
              <a:t>2160</a:t>
            </a:r>
            <a:r>
              <a:rPr lang="zh-CN" altLang="en-US" sz="1200" b="0" i="0" kern="1200" dirty="0" smtClean="0">
                <a:solidFill>
                  <a:schemeClr val="tx1"/>
                </a:solidFill>
                <a:latin typeface="Arial" pitchFamily="34" charset="0"/>
                <a:ea typeface="宋体" pitchFamily="2" charset="-122"/>
                <a:cs typeface="+mn-cs"/>
              </a:rPr>
              <a:t>多种不同种类的植物，当中有些比较常见的，例如：</a:t>
            </a:r>
            <a:r>
              <a:rPr lang="zh-CN" altLang="en-US" sz="1200" b="0" i="0" u="none" strike="noStrike" kern="1200" dirty="0" smtClean="0">
                <a:solidFill>
                  <a:schemeClr val="tx1"/>
                </a:solidFill>
                <a:latin typeface="Arial" pitchFamily="34" charset="0"/>
                <a:ea typeface="宋体" pitchFamily="2" charset="-122"/>
                <a:cs typeface="+mn-cs"/>
                <a:hlinkClick r:id="rId4" tooltip="一品红"/>
              </a:rPr>
              <a:t>一品红</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5" tooltip="灯台草（页面不存在）"/>
              </a:rPr>
              <a:t>灯台草</a:t>
            </a:r>
            <a:r>
              <a:rPr lang="zh-CN" altLang="en-US" sz="1200" b="0" i="0" kern="1200" dirty="0" smtClean="0">
                <a:solidFill>
                  <a:schemeClr val="tx1"/>
                </a:solidFill>
                <a:latin typeface="Arial" pitchFamily="34" charset="0"/>
                <a:ea typeface="宋体" pitchFamily="2" charset="-122"/>
                <a:cs typeface="+mn-cs"/>
              </a:rPr>
              <a:t>等。大戟属植物是现时地球上其中一种生长范围极广的植物种属，主要在</a:t>
            </a:r>
            <a:r>
              <a:rPr lang="zh-CN" altLang="en-US" sz="1200" b="0" i="0" u="none" strike="noStrike" kern="1200" dirty="0" smtClean="0">
                <a:solidFill>
                  <a:schemeClr val="tx1"/>
                </a:solidFill>
                <a:latin typeface="Arial" pitchFamily="34" charset="0"/>
                <a:ea typeface="宋体" pitchFamily="2" charset="-122"/>
                <a:cs typeface="+mn-cs"/>
                <a:hlinkClick r:id="rId6" tooltip="非洲"/>
              </a:rPr>
              <a:t>非洲</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7" tooltip="美洲"/>
              </a:rPr>
              <a:t>美洲</a:t>
            </a:r>
            <a:r>
              <a:rPr lang="zh-CN" altLang="en-US" sz="1200" b="0" i="0" kern="1200" dirty="0" smtClean="0">
                <a:solidFill>
                  <a:schemeClr val="tx1"/>
                </a:solidFill>
                <a:latin typeface="Arial" pitchFamily="34" charset="0"/>
                <a:ea typeface="宋体" pitchFamily="2" charset="-122"/>
                <a:cs typeface="+mn-cs"/>
              </a:rPr>
              <a:t>的</a:t>
            </a:r>
            <a:r>
              <a:rPr lang="zh-CN" altLang="en-US" sz="1200" b="0" i="0" u="none" strike="noStrike" kern="1200" dirty="0" smtClean="0">
                <a:solidFill>
                  <a:schemeClr val="tx1"/>
                </a:solidFill>
                <a:latin typeface="Arial" pitchFamily="34" charset="0"/>
                <a:ea typeface="宋体" pitchFamily="2" charset="-122"/>
                <a:cs typeface="+mn-cs"/>
                <a:hlinkClick r:id="rId8" tooltip="热带"/>
              </a:rPr>
              <a:t>热带</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9" tooltip="亚热带"/>
              </a:rPr>
              <a:t>亚热带</a:t>
            </a:r>
            <a:r>
              <a:rPr lang="zh-CN" altLang="en-US" sz="1200" b="0" i="0" kern="1200" dirty="0" smtClean="0">
                <a:solidFill>
                  <a:schemeClr val="tx1"/>
                </a:solidFill>
                <a:latin typeface="Arial" pitchFamily="34" charset="0"/>
                <a:ea typeface="宋体" pitchFamily="2" charset="-122"/>
                <a:cs typeface="+mn-cs"/>
              </a:rPr>
              <a:t>地区生长，但在</a:t>
            </a:r>
            <a:r>
              <a:rPr lang="zh-CN" altLang="en-US" sz="1200" b="0" i="0" u="none" strike="noStrike" kern="1200" dirty="0" smtClean="0">
                <a:solidFill>
                  <a:schemeClr val="tx1"/>
                </a:solidFill>
                <a:latin typeface="Arial" pitchFamily="34" charset="0"/>
                <a:ea typeface="宋体" pitchFamily="2" charset="-122"/>
                <a:cs typeface="+mn-cs"/>
                <a:hlinkClick r:id="rId10" tooltip="温带"/>
              </a:rPr>
              <a:t>温带</a:t>
            </a:r>
            <a:r>
              <a:rPr lang="zh-CN" altLang="en-US" sz="1200" b="0" i="0" kern="1200" dirty="0" smtClean="0">
                <a:solidFill>
                  <a:schemeClr val="tx1"/>
                </a:solidFill>
                <a:latin typeface="Arial" pitchFamily="34" charset="0"/>
                <a:ea typeface="宋体" pitchFamily="2" charset="-122"/>
                <a:cs typeface="+mn-cs"/>
              </a:rPr>
              <a:t>亦有发现。生长年期有</a:t>
            </a:r>
            <a:r>
              <a:rPr lang="zh-CN" altLang="en-US" sz="1200" b="0" i="0" u="none" strike="noStrike" kern="1200" dirty="0" smtClean="0">
                <a:solidFill>
                  <a:schemeClr val="tx1"/>
                </a:solidFill>
                <a:latin typeface="Arial" pitchFamily="34" charset="0"/>
                <a:ea typeface="宋体" pitchFamily="2" charset="-122"/>
                <a:cs typeface="+mn-cs"/>
                <a:hlinkClick r:id="rId11" tooltip="一年生"/>
              </a:rPr>
              <a:t>一年生</a:t>
            </a:r>
            <a:r>
              <a:rPr lang="zh-CN" altLang="en-US" sz="1200" b="0" i="0" kern="1200" dirty="0" smtClean="0">
                <a:solidFill>
                  <a:schemeClr val="tx1"/>
                </a:solidFill>
                <a:latin typeface="Arial" pitchFamily="34" charset="0"/>
                <a:ea typeface="宋体" pitchFamily="2" charset="-122"/>
                <a:cs typeface="+mn-cs"/>
              </a:rPr>
              <a:t>或</a:t>
            </a:r>
            <a:r>
              <a:rPr lang="zh-CN" altLang="en-US" sz="1200" b="0" i="0" u="none" strike="noStrike" kern="1200" dirty="0" smtClean="0">
                <a:solidFill>
                  <a:schemeClr val="tx1"/>
                </a:solidFill>
                <a:latin typeface="Arial" pitchFamily="34" charset="0"/>
                <a:ea typeface="宋体" pitchFamily="2" charset="-122"/>
                <a:cs typeface="+mn-cs"/>
                <a:hlinkClick r:id="rId12" tooltip="多年生"/>
              </a:rPr>
              <a:t>多年生</a:t>
            </a:r>
            <a:r>
              <a:rPr lang="zh-CN" altLang="en-US" sz="1200" b="0" i="0" kern="1200" dirty="0" smtClean="0">
                <a:solidFill>
                  <a:schemeClr val="tx1"/>
                </a:solidFill>
                <a:latin typeface="Arial" pitchFamily="34" charset="0"/>
                <a:ea typeface="宋体" pitchFamily="2" charset="-122"/>
                <a:cs typeface="+mn-cs"/>
              </a:rPr>
              <a:t>，有</a:t>
            </a:r>
            <a:r>
              <a:rPr lang="zh-CN" altLang="en-US" sz="1200" b="0" i="0" u="none" strike="noStrike" kern="1200" dirty="0" smtClean="0">
                <a:solidFill>
                  <a:schemeClr val="tx1"/>
                </a:solidFill>
                <a:latin typeface="Arial" pitchFamily="34" charset="0"/>
                <a:ea typeface="宋体" pitchFamily="2" charset="-122"/>
                <a:cs typeface="+mn-cs"/>
                <a:hlinkClick r:id="rId13" tooltip="草本植物"/>
              </a:rPr>
              <a:t>草本</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14" tooltip="木本植物"/>
              </a:rPr>
              <a:t>木本</a:t>
            </a:r>
            <a:r>
              <a:rPr lang="zh-CN" altLang="en-US" sz="1200" b="0" i="0" u="none" strike="noStrike" kern="1200" dirty="0" smtClean="0">
                <a:solidFill>
                  <a:schemeClr val="tx1"/>
                </a:solidFill>
                <a:latin typeface="Arial" pitchFamily="34" charset="0"/>
                <a:ea typeface="宋体" pitchFamily="2" charset="-122"/>
                <a:cs typeface="+mn-cs"/>
                <a:hlinkClick r:id="rId15" tooltip="灌木"/>
              </a:rPr>
              <a:t>灌木</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6" tooltip="乔木"/>
              </a:rPr>
              <a:t>乔木</a:t>
            </a:r>
            <a:r>
              <a:rPr lang="zh-CN" altLang="en-US" sz="1200" b="0" i="0" kern="1200" dirty="0" smtClean="0">
                <a:solidFill>
                  <a:schemeClr val="tx1"/>
                </a:solidFill>
                <a:latin typeface="Arial" pitchFamily="34" charset="0"/>
                <a:ea typeface="宋体" pitchFamily="2" charset="-122"/>
                <a:cs typeface="+mn-cs"/>
              </a:rPr>
              <a:t>，而且都有树液。</a:t>
            </a:r>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仙人掌</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35</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36</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Gordon Hughes earned his PhD degree at Cal Tech, and began his technology career at Xerox Research, later serving as the Senior Director of Recording Technology at Seagate, in its early years. He is now a research scientist at the Center for Memory and Recording Research at the University of California San Diego.</a:t>
            </a:r>
          </a:p>
          <a:p>
            <a:r>
              <a:rPr lang="en-US" altLang="zh-CN" sz="1200" b="0" i="0" kern="1200" dirty="0" smtClean="0">
                <a:solidFill>
                  <a:schemeClr val="tx1"/>
                </a:solidFill>
                <a:latin typeface="Arial" pitchFamily="34" charset="0"/>
                <a:ea typeface="宋体" pitchFamily="2" charset="-122"/>
                <a:cs typeface="+mn-cs"/>
              </a:rPr>
              <a:t>In 2001, he was named Fellow of the IEEE for "contributions to magnetic recording physics and for pioneering work in thin film disk media".</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“Comments on the mean accuracy of statistical pattern </a:t>
            </a:r>
            <a:r>
              <a:rPr lang="en-US" altLang="zh-CN" sz="1200" b="0" i="0" kern="1200" dirty="0" err="1" smtClean="0">
                <a:solidFill>
                  <a:schemeClr val="tx1"/>
                </a:solidFill>
                <a:latin typeface="Arial" pitchFamily="34" charset="0"/>
                <a:ea typeface="宋体" pitchFamily="2" charset="-122"/>
                <a:cs typeface="+mn-cs"/>
              </a:rPr>
              <a:t>recognizers'ce</a:t>
            </a:r>
            <a:r>
              <a:rPr lang="en-US" altLang="zh-CN" sz="1200" b="0" i="0" kern="1200" dirty="0" smtClean="0">
                <a:solidFill>
                  <a:schemeClr val="tx1"/>
                </a:solidFill>
                <a:latin typeface="Arial" pitchFamily="34" charset="0"/>
                <a:ea typeface="宋体" pitchFamily="2" charset="-122"/>
                <a:cs typeface="+mn-cs"/>
              </a:rPr>
              <a:t>”, K. </a:t>
            </a:r>
            <a:r>
              <a:rPr lang="en-US" altLang="zh-CN" sz="1200" b="0" i="0" kern="1200" dirty="0" err="1" smtClean="0">
                <a:solidFill>
                  <a:schemeClr val="tx1"/>
                </a:solidFill>
                <a:latin typeface="Arial" pitchFamily="34" charset="0"/>
                <a:ea typeface="宋体" pitchFamily="2" charset="-122"/>
                <a:cs typeface="+mn-cs"/>
              </a:rPr>
              <a:t>Abend</a:t>
            </a:r>
            <a:r>
              <a:rPr lang="en-US" altLang="zh-CN" sz="1200" b="0" i="0" kern="1200" dirty="0" smtClean="0">
                <a:solidFill>
                  <a:schemeClr val="tx1"/>
                </a:solidFill>
                <a:latin typeface="Arial" pitchFamily="34" charset="0"/>
                <a:ea typeface="宋体" pitchFamily="2" charset="-122"/>
                <a:cs typeface="+mn-cs"/>
              </a:rPr>
              <a:t>, T.J. Harley Jr., B. </a:t>
            </a:r>
            <a:r>
              <a:rPr lang="en-US" altLang="zh-CN" sz="1200" b="0" i="0" kern="1200" dirty="0" err="1" smtClean="0">
                <a:solidFill>
                  <a:schemeClr val="tx1"/>
                </a:solidFill>
                <a:latin typeface="Arial" pitchFamily="34" charset="0"/>
                <a:ea typeface="宋体" pitchFamily="2" charset="-122"/>
                <a:cs typeface="+mn-cs"/>
              </a:rPr>
              <a:t>Chandrasekaran</a:t>
            </a:r>
            <a:r>
              <a:rPr lang="en-US" altLang="zh-CN" sz="1200" b="0" i="0" kern="1200" dirty="0" smtClean="0">
                <a:solidFill>
                  <a:schemeClr val="tx1"/>
                </a:solidFill>
                <a:latin typeface="Arial" pitchFamily="34" charset="0"/>
                <a:ea typeface="宋体" pitchFamily="2" charset="-122"/>
                <a:cs typeface="+mn-cs"/>
              </a:rPr>
              <a:t>, T.J. Harley, and G.F. Hughes, </a:t>
            </a:r>
            <a:r>
              <a:rPr lang="en-US" altLang="zh-CN" sz="1200" b="0" i="1" kern="1200" dirty="0" smtClean="0">
                <a:solidFill>
                  <a:schemeClr val="tx1"/>
                </a:solidFill>
                <a:latin typeface="Arial" pitchFamily="34" charset="0"/>
                <a:ea typeface="宋体" pitchFamily="2" charset="-122"/>
                <a:cs typeface="+mn-cs"/>
              </a:rPr>
              <a:t>IEEE Transactions on Information Theory</a:t>
            </a:r>
            <a:r>
              <a:rPr lang="en-US" altLang="zh-CN" sz="1200" b="0" i="0" kern="1200" dirty="0" smtClean="0">
                <a:solidFill>
                  <a:schemeClr val="tx1"/>
                </a:solidFill>
                <a:latin typeface="Arial" pitchFamily="34" charset="0"/>
                <a:ea typeface="宋体" pitchFamily="2" charset="-122"/>
                <a:cs typeface="+mn-cs"/>
              </a:rPr>
              <a:t>, Vol.IT-15, No. 3, (May 1969), pp. 420-423</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37</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38</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a:t>
            </a:fld>
            <a:endParaRPr lang="en-US" altLang="zh-CN"/>
          </a:p>
        </p:txBody>
      </p:sp>
    </p:spTree>
    <p:extLst>
      <p:ext uri="{BB962C8B-B14F-4D97-AF65-F5344CB8AC3E}">
        <p14:creationId xmlns:p14="http://schemas.microsoft.com/office/powerpoint/2010/main" xmlns="" val="1780740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2000" dirty="0" smtClean="0">
                <a:ea typeface="Arial Unicode MS" pitchFamily="34" charset="-122"/>
                <a:cs typeface="Arial Unicode MS" pitchFamily="34" charset="-122"/>
              </a:rPr>
              <a:t>Mark, a driver in the U.S. who wants to go from Irvine to Riverside in California . </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altLang="zh-CN" sz="2000" dirty="0" smtClean="0">
                <a:solidFill>
                  <a:srgbClr val="FF0000"/>
                </a:solidFill>
                <a:ea typeface="Arial Unicode MS" pitchFamily="34" charset="-122"/>
                <a:cs typeface="Arial Unicode MS" pitchFamily="34" charset="-122"/>
              </a:rPr>
              <a:t>Then the task is to choose the correct route, and whether the route is convenient depends on the requirements and constraints of Mark.</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a:t>
            </a:fld>
            <a:endParaRPr lang="en-US" altLang="zh-CN"/>
          </a:p>
        </p:txBody>
      </p:sp>
    </p:spTree>
    <p:extLst>
      <p:ext uri="{BB962C8B-B14F-4D97-AF65-F5344CB8AC3E}">
        <p14:creationId xmlns:p14="http://schemas.microsoft.com/office/powerpoint/2010/main" xmlns="" val="191236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eaLnBrk="1" hangingPunct="1"/>
            <a:r>
              <a:rPr lang="en-US" altLang="zh-CN" sz="1200" b="1" dirty="0" smtClean="0"/>
              <a:t>Yelp</a:t>
            </a:r>
            <a:r>
              <a:rPr lang="zh-CN" altLang="en-US" sz="1200" dirty="0" smtClean="0"/>
              <a:t>躺着中枪，股价大跌</a:t>
            </a:r>
            <a:r>
              <a:rPr lang="en-US" altLang="zh-CN" sz="1200" dirty="0" smtClean="0"/>
              <a:t>7%</a:t>
            </a:r>
            <a:r>
              <a:rPr lang="zh-CN" altLang="en-US" sz="1200" dirty="0" smtClean="0"/>
              <a:t>；</a:t>
            </a:r>
            <a:endParaRPr lang="en-US" altLang="zh-CN" sz="1200" dirty="0" smtClean="0"/>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10</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pitchFamily="34" charset="0"/>
                <a:ea typeface="宋体" pitchFamily="2" charset="-122"/>
                <a:cs typeface="+mn-cs"/>
              </a:rPr>
              <a:t>1. Query the person.name index to find the row in person table with the name Alberto </a:t>
            </a:r>
            <a:r>
              <a:rPr lang="en-US" altLang="zh-CN" sz="1200" kern="1200" baseline="0" dirty="0" err="1" smtClean="0">
                <a:solidFill>
                  <a:schemeClr val="tx1"/>
                </a:solidFill>
                <a:latin typeface="Arial" pitchFamily="34" charset="0"/>
                <a:ea typeface="宋体" pitchFamily="2" charset="-122"/>
                <a:cs typeface="+mn-cs"/>
              </a:rPr>
              <a:t>Pepe</a:t>
            </a:r>
            <a:r>
              <a:rPr lang="en-US" altLang="zh-CN" sz="1200" kern="1200" baseline="0" dirty="0" smtClean="0">
                <a:solidFill>
                  <a:schemeClr val="tx1"/>
                </a:solidFill>
                <a:latin typeface="Arial" pitchFamily="34" charset="0"/>
                <a:ea typeface="宋体" pitchFamily="2" charset="-122"/>
                <a:cs typeface="+mn-cs"/>
              </a:rPr>
              <a:t>." [O(log2n)]</a:t>
            </a:r>
          </a:p>
          <a:p>
            <a:r>
              <a:rPr lang="en-US" altLang="zh-CN" sz="1200" kern="1200" baseline="0" dirty="0" smtClean="0">
                <a:solidFill>
                  <a:schemeClr val="tx1"/>
                </a:solidFill>
                <a:latin typeface="Arial" pitchFamily="34" charset="0"/>
                <a:ea typeface="宋体" pitchFamily="2" charset="-122"/>
                <a:cs typeface="+mn-cs"/>
              </a:rPr>
              <a:t>2. Given the person row returned by the index, get the identifier for that row.[O(1)]</a:t>
            </a:r>
          </a:p>
          <a:p>
            <a:r>
              <a:rPr lang="en-US" altLang="zh-CN" sz="1200" kern="1200" baseline="0" dirty="0" smtClean="0">
                <a:solidFill>
                  <a:schemeClr val="tx1"/>
                </a:solidFill>
                <a:latin typeface="Arial" pitchFamily="34" charset="0"/>
                <a:ea typeface="宋体" pitchFamily="2" charset="-122"/>
                <a:cs typeface="+mn-cs"/>
              </a:rPr>
              <a:t>3. Query the </a:t>
            </a:r>
            <a:r>
              <a:rPr lang="en-US" altLang="zh-CN" sz="1200" kern="1200" baseline="0" dirty="0" err="1" smtClean="0">
                <a:solidFill>
                  <a:schemeClr val="tx1"/>
                </a:solidFill>
                <a:latin typeface="Arial" pitchFamily="34" charset="0"/>
                <a:ea typeface="宋体" pitchFamily="2" charset="-122"/>
                <a:cs typeface="+mn-cs"/>
              </a:rPr>
              <a:t>friend.person</a:t>
            </a:r>
            <a:r>
              <a:rPr lang="en-US" altLang="zh-CN" sz="1200" kern="1200" baseline="0" dirty="0" smtClean="0">
                <a:solidFill>
                  <a:schemeClr val="tx1"/>
                </a:solidFill>
                <a:latin typeface="Arial" pitchFamily="34" charset="0"/>
                <a:ea typeface="宋体" pitchFamily="2" charset="-122"/>
                <a:cs typeface="+mn-cs"/>
              </a:rPr>
              <a:t> a index to find all the rows in friend with the </a:t>
            </a:r>
            <a:r>
              <a:rPr lang="en-US" altLang="zh-CN" sz="1200" kern="1200" baseline="0" dirty="0" err="1" smtClean="0">
                <a:solidFill>
                  <a:schemeClr val="tx1"/>
                </a:solidFill>
                <a:latin typeface="Arial" pitchFamily="34" charset="0"/>
                <a:ea typeface="宋体" pitchFamily="2" charset="-122"/>
                <a:cs typeface="+mn-cs"/>
              </a:rPr>
              <a:t>identier</a:t>
            </a:r>
            <a:r>
              <a:rPr lang="en-US" altLang="zh-CN" sz="1200" kern="1200" baseline="0" dirty="0" smtClean="0">
                <a:solidFill>
                  <a:schemeClr val="tx1"/>
                </a:solidFill>
                <a:latin typeface="Arial" pitchFamily="34" charset="0"/>
                <a:ea typeface="宋体" pitchFamily="2" charset="-122"/>
                <a:cs typeface="+mn-cs"/>
              </a:rPr>
              <a:t> from previous. [O(log2x) : x&lt;&lt;m]</a:t>
            </a:r>
          </a:p>
          <a:p>
            <a:r>
              <a:rPr lang="en-US" altLang="zh-CN" sz="1200" kern="1200" baseline="0" dirty="0" smtClean="0">
                <a:solidFill>
                  <a:schemeClr val="tx1"/>
                </a:solidFill>
                <a:latin typeface="Arial" pitchFamily="34" charset="0"/>
                <a:ea typeface="宋体" pitchFamily="2" charset="-122"/>
                <a:cs typeface="+mn-cs"/>
              </a:rPr>
              <a:t>4. Given each of the k rows returned, get the person b </a:t>
            </a:r>
            <a:r>
              <a:rPr lang="en-US" altLang="zh-CN" sz="1200" kern="1200" baseline="0" dirty="0" err="1" smtClean="0">
                <a:solidFill>
                  <a:schemeClr val="tx1"/>
                </a:solidFill>
                <a:latin typeface="Arial" pitchFamily="34" charset="0"/>
                <a:ea typeface="宋体" pitchFamily="2" charset="-122"/>
                <a:cs typeface="+mn-cs"/>
              </a:rPr>
              <a:t>identier</a:t>
            </a:r>
            <a:r>
              <a:rPr lang="en-US" altLang="zh-CN" sz="1200" kern="1200" baseline="0" dirty="0" smtClean="0">
                <a:solidFill>
                  <a:schemeClr val="tx1"/>
                </a:solidFill>
                <a:latin typeface="Arial" pitchFamily="34" charset="0"/>
                <a:ea typeface="宋体" pitchFamily="2" charset="-122"/>
                <a:cs typeface="+mn-cs"/>
              </a:rPr>
              <a:t> for those</a:t>
            </a:r>
          </a:p>
          <a:p>
            <a:r>
              <a:rPr lang="en-US" altLang="zh-CN" sz="1200" kern="1200" baseline="0" dirty="0" smtClean="0">
                <a:solidFill>
                  <a:schemeClr val="tx1"/>
                </a:solidFill>
                <a:latin typeface="Arial" pitchFamily="34" charset="0"/>
                <a:ea typeface="宋体" pitchFamily="2" charset="-122"/>
                <a:cs typeface="+mn-cs"/>
              </a:rPr>
              <a:t>rows. [O(k)]</a:t>
            </a:r>
          </a:p>
          <a:p>
            <a:r>
              <a:rPr lang="en-US" altLang="zh-CN" sz="1200" kern="1200" baseline="0" dirty="0" smtClean="0">
                <a:solidFill>
                  <a:schemeClr val="tx1"/>
                </a:solidFill>
                <a:latin typeface="Arial" pitchFamily="34" charset="0"/>
                <a:ea typeface="宋体" pitchFamily="2" charset="-122"/>
                <a:cs typeface="+mn-cs"/>
              </a:rPr>
              <a:t>5. For each k friend </a:t>
            </a:r>
            <a:r>
              <a:rPr lang="en-US" altLang="zh-CN" sz="1200" kern="1200" baseline="0" dirty="0" err="1" smtClean="0">
                <a:solidFill>
                  <a:schemeClr val="tx1"/>
                </a:solidFill>
                <a:latin typeface="Arial" pitchFamily="34" charset="0"/>
                <a:ea typeface="宋体" pitchFamily="2" charset="-122"/>
                <a:cs typeface="+mn-cs"/>
              </a:rPr>
              <a:t>identiers</a:t>
            </a:r>
            <a:r>
              <a:rPr lang="en-US" altLang="zh-CN" sz="1200" kern="1200" baseline="0" dirty="0" smtClean="0">
                <a:solidFill>
                  <a:schemeClr val="tx1"/>
                </a:solidFill>
                <a:latin typeface="Arial" pitchFamily="34" charset="0"/>
                <a:ea typeface="宋体" pitchFamily="2" charset="-122"/>
                <a:cs typeface="+mn-cs"/>
              </a:rPr>
              <a:t>, query the </a:t>
            </a:r>
            <a:r>
              <a:rPr lang="en-US" altLang="zh-CN" sz="1200" kern="1200" baseline="0" dirty="0" err="1" smtClean="0">
                <a:solidFill>
                  <a:schemeClr val="tx1"/>
                </a:solidFill>
                <a:latin typeface="Arial" pitchFamily="34" charset="0"/>
                <a:ea typeface="宋体" pitchFamily="2" charset="-122"/>
                <a:cs typeface="+mn-cs"/>
              </a:rPr>
              <a:t>person.identifier</a:t>
            </a:r>
            <a:r>
              <a:rPr lang="en-US" altLang="zh-CN" sz="1200" kern="1200" baseline="0" dirty="0" smtClean="0">
                <a:solidFill>
                  <a:schemeClr val="tx1"/>
                </a:solidFill>
                <a:latin typeface="Arial" pitchFamily="34" charset="0"/>
                <a:ea typeface="宋体" pitchFamily="2" charset="-122"/>
                <a:cs typeface="+mn-cs"/>
              </a:rPr>
              <a:t> index for the row with friend </a:t>
            </a:r>
            <a:r>
              <a:rPr lang="en-US" altLang="zh-CN" sz="1200" kern="1200" baseline="0" dirty="0" err="1" smtClean="0">
                <a:solidFill>
                  <a:schemeClr val="tx1"/>
                </a:solidFill>
                <a:latin typeface="Arial" pitchFamily="34" charset="0"/>
                <a:ea typeface="宋体" pitchFamily="2" charset="-122"/>
                <a:cs typeface="+mn-cs"/>
              </a:rPr>
              <a:t>identier</a:t>
            </a:r>
            <a:r>
              <a:rPr lang="en-US" altLang="zh-CN" sz="1200" kern="1200" baseline="0" dirty="0" smtClean="0">
                <a:solidFill>
                  <a:schemeClr val="tx1"/>
                </a:solidFill>
                <a:latin typeface="Arial" pitchFamily="34" charset="0"/>
                <a:ea typeface="宋体" pitchFamily="2" charset="-122"/>
                <a:cs typeface="+mn-cs"/>
              </a:rPr>
              <a:t>. [O(k log2n)]</a:t>
            </a:r>
          </a:p>
          <a:p>
            <a:r>
              <a:rPr lang="en-US" altLang="zh-CN" sz="1200" kern="1200" baseline="0" dirty="0" smtClean="0">
                <a:solidFill>
                  <a:schemeClr val="tx1"/>
                </a:solidFill>
                <a:latin typeface="Arial" pitchFamily="34" charset="0"/>
                <a:ea typeface="宋体" pitchFamily="2" charset="-122"/>
                <a:cs typeface="+mn-cs"/>
              </a:rPr>
              <a:t>6. Given the k person rows, get the name value for those rows. [O(k)]</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11</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Arial" pitchFamily="34" charset="0"/>
                <a:ea typeface="宋体" pitchFamily="2" charset="-122"/>
                <a:cs typeface="+mn-cs"/>
              </a:rPr>
              <a:t>1. Query the vertex.name index to find all the vertices in G with the name Alberto </a:t>
            </a:r>
            <a:r>
              <a:rPr lang="en-US" altLang="zh-CN" sz="1200" kern="1200" baseline="0" dirty="0" err="1" smtClean="0">
                <a:solidFill>
                  <a:schemeClr val="tx1"/>
                </a:solidFill>
                <a:latin typeface="Arial" pitchFamily="34" charset="0"/>
                <a:ea typeface="宋体" pitchFamily="2" charset="-122"/>
                <a:cs typeface="+mn-cs"/>
              </a:rPr>
              <a:t>Pepe</a:t>
            </a:r>
            <a:r>
              <a:rPr lang="en-US" altLang="zh-CN" sz="1200" kern="1200" baseline="0" dirty="0" smtClean="0">
                <a:solidFill>
                  <a:schemeClr val="tx1"/>
                </a:solidFill>
                <a:latin typeface="Arial" pitchFamily="34" charset="0"/>
                <a:ea typeface="宋体" pitchFamily="2" charset="-122"/>
                <a:cs typeface="+mn-cs"/>
              </a:rPr>
              <a:t>. [O(log2n)]</a:t>
            </a:r>
          </a:p>
          <a:p>
            <a:r>
              <a:rPr lang="en-US" altLang="zh-CN" sz="1200" kern="1200" baseline="0" dirty="0" smtClean="0">
                <a:solidFill>
                  <a:schemeClr val="tx1"/>
                </a:solidFill>
                <a:latin typeface="Arial" pitchFamily="34" charset="0"/>
                <a:ea typeface="宋体" pitchFamily="2" charset="-122"/>
                <a:cs typeface="+mn-cs"/>
              </a:rPr>
              <a:t>2. Given the vertex returned, get the k friend edges emanating from this vertex. [O(k + x)]</a:t>
            </a:r>
          </a:p>
          <a:p>
            <a:r>
              <a:rPr lang="en-US" altLang="zh-CN" sz="1200" kern="1200" baseline="0" dirty="0" smtClean="0">
                <a:solidFill>
                  <a:schemeClr val="tx1"/>
                </a:solidFill>
                <a:latin typeface="Arial" pitchFamily="34" charset="0"/>
                <a:ea typeface="宋体" pitchFamily="2" charset="-122"/>
                <a:cs typeface="+mn-cs"/>
              </a:rPr>
              <a:t>3. Given the k friend edges retrieved, get the k vertices on the heads of those edges. [O(k)]</a:t>
            </a:r>
          </a:p>
          <a:p>
            <a:r>
              <a:rPr lang="en-US" altLang="zh-CN" sz="1200" kern="1200" baseline="0" dirty="0" smtClean="0">
                <a:solidFill>
                  <a:schemeClr val="tx1"/>
                </a:solidFill>
                <a:latin typeface="Arial" pitchFamily="34" charset="0"/>
                <a:ea typeface="宋体" pitchFamily="2" charset="-122"/>
                <a:cs typeface="+mn-cs"/>
              </a:rPr>
              <a:t>4. Given these k vertices, get the k name properties of these vertices. [O(</a:t>
            </a:r>
            <a:r>
              <a:rPr lang="en-US" altLang="zh-CN" sz="1200" kern="1200" baseline="0" dirty="0" err="1" smtClean="0">
                <a:solidFill>
                  <a:schemeClr val="tx1"/>
                </a:solidFill>
                <a:latin typeface="Arial" pitchFamily="34" charset="0"/>
                <a:ea typeface="宋体" pitchFamily="2" charset="-122"/>
                <a:cs typeface="+mn-cs"/>
              </a:rPr>
              <a:t>ky</a:t>
            </a:r>
            <a:r>
              <a:rPr lang="en-US" altLang="zh-CN" sz="1200" kern="1200" baseline="0" dirty="0" smtClean="0">
                <a:solidFill>
                  <a:schemeClr val="tx1"/>
                </a:solidFill>
                <a:latin typeface="Arial" pitchFamily="34" charset="0"/>
                <a:ea typeface="宋体" pitchFamily="2" charset="-122"/>
                <a:cs typeface="+mn-cs"/>
              </a:rPr>
              <a:t>)]</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12</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t>《</a:t>
            </a:r>
            <a:r>
              <a:rPr lang="zh-CN" altLang="en-US" sz="1200" u="sng" dirty="0" smtClean="0">
                <a:solidFill>
                  <a:srgbClr val="000099"/>
                </a:solidFill>
              </a:rPr>
              <a:t>福布斯</a:t>
            </a:r>
            <a:r>
              <a:rPr lang="en-US" altLang="zh-CN" sz="1200" dirty="0" smtClean="0"/>
              <a:t>》</a:t>
            </a:r>
            <a:r>
              <a:rPr lang="zh-CN" altLang="en-US" sz="1200" dirty="0" smtClean="0"/>
              <a:t>日前评选出十位最年轻的亿万富翁，</a:t>
            </a:r>
            <a:r>
              <a:rPr lang="en-US" altLang="zh-CN" sz="1200" dirty="0" smtClean="0"/>
              <a:t>26</a:t>
            </a:r>
            <a:r>
              <a:rPr lang="zh-CN" altLang="en-US" sz="1200" dirty="0" smtClean="0"/>
              <a:t>岁的马克</a:t>
            </a:r>
            <a:r>
              <a:rPr lang="en-US" altLang="zh-CN" sz="1200" dirty="0" smtClean="0"/>
              <a:t>-</a:t>
            </a:r>
            <a:r>
              <a:rPr lang="zh-CN" altLang="en-US" sz="1200" dirty="0" smtClean="0"/>
              <a:t>扎克伯格以</a:t>
            </a:r>
            <a:r>
              <a:rPr lang="en-US" altLang="zh-CN" sz="1200" dirty="0" smtClean="0"/>
              <a:t>69</a:t>
            </a:r>
            <a:r>
              <a:rPr lang="zh-CN" altLang="en-US" sz="1200" dirty="0" smtClean="0"/>
              <a:t>亿美元的身价排在首位，他也因此成为世界上最年轻的亿万富翁。</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16</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移动互联网的发展：</a:t>
            </a:r>
            <a:endParaRPr lang="en-US" altLang="zh-CN" dirty="0" smtClean="0"/>
          </a:p>
          <a:p>
            <a:r>
              <a:rPr lang="zh-CN" altLang="en-US" dirty="0" smtClean="0"/>
              <a:t>在</a:t>
            </a:r>
            <a:r>
              <a:rPr lang="en-US" altLang="zh-CN" dirty="0" smtClean="0"/>
              <a:t>Android2.3 gingerbread</a:t>
            </a:r>
            <a:r>
              <a:rPr lang="zh-CN" altLang="en-US" dirty="0" smtClean="0"/>
              <a:t>系统中，</a:t>
            </a:r>
            <a:r>
              <a:rPr lang="en-US" altLang="zh-CN" dirty="0" err="1" smtClean="0"/>
              <a:t>google</a:t>
            </a:r>
            <a:r>
              <a:rPr lang="zh-CN" altLang="en-US" dirty="0" smtClean="0"/>
              <a:t>提供了</a:t>
            </a:r>
            <a:r>
              <a:rPr lang="en-US" altLang="zh-CN" dirty="0" smtClean="0"/>
              <a:t>11</a:t>
            </a:r>
            <a:r>
              <a:rPr lang="zh-CN" altLang="en-US" dirty="0" smtClean="0"/>
              <a:t>种传感器</a:t>
            </a:r>
            <a:r>
              <a:rPr lang="en-US" altLang="zh-CN" dirty="0" smtClean="0"/>
              <a:t>: </a:t>
            </a:r>
            <a:r>
              <a:rPr lang="zh-CN" altLang="en-US" dirty="0" smtClean="0"/>
              <a:t>加速度、磁力、方向、陀螺仪、光线感应、压力、温度、接近、重力、线性加速度、旋转矢量</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userDrawn="1"/>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wmf"/><Relationship Id="rId7"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wmf"/><Relationship Id="rId9" Type="http://schemas.openxmlformats.org/officeDocument/2006/relationships/image" Target="../media/image18.w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5.wmf"/><Relationship Id="rId7" Type="http://schemas.openxmlformats.org/officeDocument/2006/relationships/diagramLayout" Target="../diagrams/layout1.xml"/><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27.jpeg"/><Relationship Id="rId10" Type="http://schemas.microsoft.com/office/2007/relationships/diagramDrawing" Target="../diagrams/drawing1.xml"/><Relationship Id="rId4" Type="http://schemas.openxmlformats.org/officeDocument/2006/relationships/image" Target="../media/image26.wmf"/><Relationship Id="rId9" Type="http://schemas.openxmlformats.org/officeDocument/2006/relationships/diagramColors" Target="../diagrams/colors1.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3.png"/><Relationship Id="rId7" Type="http://schemas.openxmlformats.org/officeDocument/2006/relationships/image" Target="../media/image73.jpeg"/><Relationship Id="rId2" Type="http://schemas.openxmlformats.org/officeDocument/2006/relationships/image" Target="../media/image69.jpeg"/><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 Id="rId9" Type="http://schemas.openxmlformats.org/officeDocument/2006/relationships/image" Target="../media/image7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379367"/>
            <a:ext cx="8352928" cy="1785937"/>
          </a:xfrm>
          <a:prstGeom prst="rect">
            <a:avLst/>
          </a:prstGeom>
          <a:noFill/>
          <a:ln w="9525">
            <a:noFill/>
            <a:miter lim="800000"/>
            <a:headEnd/>
            <a:tailEnd/>
          </a:ln>
        </p:spPr>
        <p:txBody>
          <a:bodyPr/>
          <a:lstStyle/>
          <a:p>
            <a:pPr marL="342900" indent="-342900" algn="ctr">
              <a:spcBef>
                <a:spcPct val="20000"/>
              </a:spcBef>
            </a:pPr>
            <a:r>
              <a:rPr lang="zh-CN" altLang="en-US" sz="3200" b="1" dirty="0" smtClean="0">
                <a:solidFill>
                  <a:srgbClr val="000099"/>
                </a:solidFill>
                <a:latin typeface="+mn-lt"/>
                <a:ea typeface="+mn-ea"/>
              </a:rPr>
              <a:t>马 帅</a:t>
            </a:r>
            <a:endParaRPr lang="en-US" altLang="zh-CN" sz="3200" b="1" dirty="0" smtClean="0">
              <a:solidFill>
                <a:srgbClr val="000099"/>
              </a:solidFill>
              <a:latin typeface="+mn-lt"/>
              <a:ea typeface="+mn-ea"/>
            </a:endParaRPr>
          </a:p>
        </p:txBody>
      </p:sp>
      <p:sp>
        <p:nvSpPr>
          <p:cNvPr id="15363" name="Rectangle 15"/>
          <p:cNvSpPr>
            <a:spLocks noRot="1" noChangeArrowheads="1"/>
          </p:cNvSpPr>
          <p:nvPr/>
        </p:nvSpPr>
        <p:spPr bwMode="auto">
          <a:xfrm>
            <a:off x="107504" y="404664"/>
            <a:ext cx="8964488" cy="1830859"/>
          </a:xfrm>
          <a:prstGeom prst="rect">
            <a:avLst/>
          </a:prstGeom>
          <a:noFill/>
          <a:ln w="9525">
            <a:noFill/>
            <a:miter lim="800000"/>
            <a:headEnd/>
            <a:tailEnd/>
          </a:ln>
        </p:spPr>
        <p:txBody>
          <a:bodyPr anchor="ctr"/>
          <a:lstStyle/>
          <a:p>
            <a:pPr algn="ctr">
              <a:lnSpc>
                <a:spcPct val="140000"/>
              </a:lnSpc>
            </a:pPr>
            <a:r>
              <a:rPr lang="zh-CN" altLang="en-US" sz="4400" b="1" dirty="0" smtClean="0">
                <a:solidFill>
                  <a:srgbClr val="000099"/>
                </a:solidFill>
                <a:latin typeface="+mn-ea"/>
                <a:ea typeface="+mn-ea"/>
              </a:rPr>
              <a:t>大图搜索：挑战性与相关技术</a:t>
            </a:r>
            <a:endParaRPr lang="en-US" altLang="zh-CN" sz="4400" b="1" dirty="0" smtClean="0">
              <a:solidFill>
                <a:srgbClr val="000099"/>
              </a:solidFill>
              <a:latin typeface="+mn-ea"/>
              <a:ea typeface="+mn-ea"/>
            </a:endParaRPr>
          </a:p>
          <a:p>
            <a:pPr algn="ctr">
              <a:lnSpc>
                <a:spcPct val="140000"/>
              </a:lnSpc>
            </a:pPr>
            <a:r>
              <a:rPr lang="en-US" altLang="zh-CN" sz="2800" b="1" dirty="0" smtClean="0">
                <a:solidFill>
                  <a:srgbClr val="000099"/>
                </a:solidFill>
                <a:latin typeface="+mj-lt"/>
                <a:ea typeface="黑体" pitchFamily="2" charset="-122"/>
              </a:rPr>
              <a:t>(Big Graph Search: Challenges and Techniques)</a:t>
            </a:r>
            <a:endParaRPr lang="zh-CN" altLang="en-US" sz="2800" b="1" dirty="0">
              <a:solidFill>
                <a:srgbClr val="000099"/>
              </a:solidFill>
              <a:latin typeface="+mj-lt"/>
              <a:ea typeface="黑体" pitchFamily="2" charset="-122"/>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348880"/>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229200"/>
            <a:ext cx="4427099" cy="914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latin typeface="Arial Unicode MS" pitchFamily="34" charset="-122"/>
                <a:ea typeface="黑体" pitchFamily="49" charset="-122"/>
              </a:rPr>
              <a:t>The need for a Social Search Engine</a:t>
            </a:r>
            <a:endParaRPr lang="en-US" altLang="zh-CN" sz="3600" b="1" dirty="0">
              <a:solidFill>
                <a:srgbClr val="C00000"/>
              </a:solidFill>
              <a:latin typeface="Arial Unicode MS" pitchFamily="34" charset="-122"/>
              <a:ea typeface="黑体" pitchFamily="49" charset="-122"/>
            </a:endParaRPr>
          </a:p>
        </p:txBody>
      </p:sp>
      <p:sp>
        <p:nvSpPr>
          <p:cNvPr id="5" name="内容占位符 4"/>
          <p:cNvSpPr>
            <a:spLocks noGrp="1"/>
          </p:cNvSpPr>
          <p:nvPr>
            <p:ph idx="1"/>
          </p:nvPr>
        </p:nvSpPr>
        <p:spPr>
          <a:xfrm>
            <a:off x="143000" y="2780928"/>
            <a:ext cx="9001000" cy="1584176"/>
          </a:xfrm>
        </p:spPr>
        <p:txBody>
          <a:bodyPr/>
          <a:lstStyle/>
          <a:p>
            <a:r>
              <a:rPr lang="zh-CN" altLang="en-US" sz="2000" b="1" dirty="0" smtClean="0">
                <a:solidFill>
                  <a:srgbClr val="000099"/>
                </a:solidFill>
                <a:latin typeface="Arial Unicode MS" pitchFamily="34" charset="-122"/>
                <a:ea typeface="黑体" pitchFamily="49" charset="-122"/>
              </a:rPr>
              <a:t>文件系统</a:t>
            </a:r>
            <a:r>
              <a:rPr lang="en-US" altLang="zh-CN" sz="2000" b="1" dirty="0" smtClean="0">
                <a:solidFill>
                  <a:srgbClr val="000099"/>
                </a:solidFill>
                <a:latin typeface="Arial Unicode MS" pitchFamily="34" charset="-122"/>
                <a:ea typeface="黑体" pitchFamily="49" charset="-122"/>
              </a:rPr>
              <a:t> </a:t>
            </a:r>
            <a:r>
              <a:rPr lang="en-US" altLang="zh-CN" sz="2000" dirty="0" smtClean="0">
                <a:latin typeface="Arial Unicode MS" pitchFamily="34" charset="-122"/>
                <a:ea typeface="黑体" pitchFamily="49" charset="-122"/>
              </a:rPr>
              <a:t>– </a:t>
            </a:r>
            <a:r>
              <a:rPr lang="en-US" altLang="zh-CN" sz="2000" dirty="0" smtClean="0">
                <a:solidFill>
                  <a:srgbClr val="C00000"/>
                </a:solidFill>
                <a:latin typeface="Arial Unicode MS" pitchFamily="34" charset="-122"/>
                <a:ea typeface="黑体" pitchFamily="49" charset="-122"/>
              </a:rPr>
              <a:t>1960</a:t>
            </a:r>
            <a:r>
              <a:rPr lang="zh-CN" altLang="en-US" sz="2000" dirty="0" smtClean="0">
                <a:solidFill>
                  <a:srgbClr val="C00000"/>
                </a:solidFill>
                <a:latin typeface="Arial Unicode MS" pitchFamily="34" charset="-122"/>
                <a:ea typeface="黑体" pitchFamily="49" charset="-122"/>
              </a:rPr>
              <a:t>年代</a:t>
            </a:r>
            <a:r>
              <a:rPr lang="zh-CN" altLang="en-US" sz="2000" dirty="0" smtClean="0">
                <a:latin typeface="Arial Unicode MS" pitchFamily="34" charset="-122"/>
                <a:ea typeface="黑体" pitchFamily="49" charset="-122"/>
              </a:rPr>
              <a:t>：</a:t>
            </a:r>
            <a:r>
              <a:rPr lang="en-US" altLang="zh-CN" sz="2000" dirty="0" smtClean="0">
                <a:latin typeface="Arial Unicode MS" pitchFamily="34" charset="-122"/>
                <a:ea typeface="黑体" pitchFamily="49" charset="-122"/>
              </a:rPr>
              <a:t> </a:t>
            </a:r>
            <a:r>
              <a:rPr lang="zh-CN" altLang="en-US" sz="2000" dirty="0" smtClean="0">
                <a:latin typeface="Arial Unicode MS" pitchFamily="34" charset="-122"/>
                <a:ea typeface="黑体" pitchFamily="49" charset="-122"/>
              </a:rPr>
              <a:t>非常简单的搜索功能</a:t>
            </a:r>
            <a:endParaRPr lang="en-US" altLang="zh-CN" sz="2000" dirty="0" smtClean="0">
              <a:latin typeface="Arial Unicode MS" pitchFamily="34" charset="-122"/>
              <a:ea typeface="黑体" pitchFamily="49" charset="-122"/>
            </a:endParaRPr>
          </a:p>
          <a:p>
            <a:r>
              <a:rPr lang="zh-CN" altLang="en-US" sz="2000" b="1" dirty="0" smtClean="0">
                <a:solidFill>
                  <a:srgbClr val="000099"/>
                </a:solidFill>
                <a:latin typeface="Arial Unicode MS" pitchFamily="34" charset="-122"/>
                <a:ea typeface="黑体" pitchFamily="49" charset="-122"/>
              </a:rPr>
              <a:t>数据库</a:t>
            </a:r>
            <a:r>
              <a:rPr lang="en-US" altLang="zh-CN" sz="2000" dirty="0" smtClean="0">
                <a:latin typeface="Arial Unicode MS" pitchFamily="34" charset="-122"/>
                <a:ea typeface="黑体" pitchFamily="49" charset="-122"/>
              </a:rPr>
              <a:t>     -  </a:t>
            </a:r>
            <a:r>
              <a:rPr lang="en-US" altLang="zh-CN" sz="2000" dirty="0" smtClean="0">
                <a:solidFill>
                  <a:srgbClr val="C00000"/>
                </a:solidFill>
                <a:latin typeface="Arial Unicode MS" pitchFamily="34" charset="-122"/>
                <a:ea typeface="黑体" pitchFamily="49" charset="-122"/>
              </a:rPr>
              <a:t>1960</a:t>
            </a:r>
            <a:r>
              <a:rPr lang="zh-CN" altLang="en-US" sz="2000" dirty="0" smtClean="0">
                <a:solidFill>
                  <a:srgbClr val="C00000"/>
                </a:solidFill>
                <a:latin typeface="Arial Unicode MS" pitchFamily="34" charset="-122"/>
                <a:ea typeface="黑体" pitchFamily="49" charset="-122"/>
              </a:rPr>
              <a:t>中期</a:t>
            </a:r>
            <a:r>
              <a:rPr lang="zh-CN" altLang="en-US" sz="2000" dirty="0" smtClean="0">
                <a:latin typeface="Arial Unicode MS" pitchFamily="34" charset="-122"/>
                <a:ea typeface="黑体" pitchFamily="49" charset="-122"/>
              </a:rPr>
              <a:t>：</a:t>
            </a:r>
            <a:r>
              <a:rPr lang="en-US" altLang="zh-CN" sz="2000" dirty="0" smtClean="0">
                <a:latin typeface="Arial Unicode MS" pitchFamily="34" charset="-122"/>
                <a:ea typeface="黑体" pitchFamily="49" charset="-122"/>
              </a:rPr>
              <a:t>SQL</a:t>
            </a:r>
            <a:r>
              <a:rPr lang="zh-CN" altLang="en-US" sz="2000" dirty="0" smtClean="0">
                <a:latin typeface="Arial Unicode MS" pitchFamily="34" charset="-122"/>
                <a:ea typeface="黑体" pitchFamily="49" charset="-122"/>
              </a:rPr>
              <a:t>查询语言</a:t>
            </a:r>
            <a:endParaRPr lang="en-US" altLang="zh-CN" sz="2000" dirty="0" smtClean="0">
              <a:latin typeface="Arial Unicode MS" pitchFamily="34" charset="-122"/>
              <a:ea typeface="黑体" pitchFamily="49" charset="-122"/>
            </a:endParaRPr>
          </a:p>
          <a:p>
            <a:r>
              <a:rPr lang="zh-CN" altLang="en-US" sz="2000" b="1" dirty="0" smtClean="0">
                <a:solidFill>
                  <a:srgbClr val="000099"/>
                </a:solidFill>
                <a:latin typeface="Arial Unicode MS" pitchFamily="34" charset="-122"/>
                <a:ea typeface="黑体" pitchFamily="49" charset="-122"/>
              </a:rPr>
              <a:t>互联网</a:t>
            </a:r>
            <a:r>
              <a:rPr lang="en-US" altLang="zh-CN" sz="2000" b="1" dirty="0" smtClean="0">
                <a:solidFill>
                  <a:srgbClr val="000099"/>
                </a:solidFill>
                <a:latin typeface="Arial Unicode MS" pitchFamily="34" charset="-122"/>
                <a:ea typeface="黑体" pitchFamily="49" charset="-122"/>
              </a:rPr>
              <a:t> </a:t>
            </a:r>
            <a:r>
              <a:rPr lang="en-US" altLang="zh-CN" sz="2000" dirty="0" smtClean="0">
                <a:latin typeface="Arial Unicode MS" pitchFamily="34" charset="-122"/>
                <a:ea typeface="黑体" pitchFamily="49" charset="-122"/>
              </a:rPr>
              <a:t>    -  </a:t>
            </a:r>
            <a:r>
              <a:rPr lang="en-US" altLang="zh-CN" sz="2000" dirty="0" smtClean="0">
                <a:solidFill>
                  <a:srgbClr val="C00000"/>
                </a:solidFill>
                <a:latin typeface="Arial Unicode MS" pitchFamily="34" charset="-122"/>
                <a:ea typeface="黑体" pitchFamily="49" charset="-122"/>
              </a:rPr>
              <a:t>1990</a:t>
            </a:r>
            <a:r>
              <a:rPr lang="zh-CN" altLang="en-US" sz="2000" dirty="0" smtClean="0">
                <a:solidFill>
                  <a:srgbClr val="C00000"/>
                </a:solidFill>
                <a:latin typeface="Arial Unicode MS" pitchFamily="34" charset="-122"/>
                <a:ea typeface="黑体" pitchFamily="49" charset="-122"/>
              </a:rPr>
              <a:t>年代</a:t>
            </a:r>
            <a:r>
              <a:rPr lang="zh-CN" altLang="en-US" sz="2000" dirty="0" smtClean="0">
                <a:latin typeface="Arial Unicode MS" pitchFamily="34" charset="-122"/>
                <a:ea typeface="黑体" pitchFamily="49" charset="-122"/>
              </a:rPr>
              <a:t>：关键字搜索引擎</a:t>
            </a:r>
            <a:endParaRPr lang="en-US" altLang="zh-CN" sz="2000" dirty="0" smtClean="0">
              <a:latin typeface="Arial Unicode MS" pitchFamily="34" charset="-122"/>
              <a:ea typeface="黑体" pitchFamily="49" charset="-122"/>
            </a:endParaRPr>
          </a:p>
          <a:p>
            <a:r>
              <a:rPr lang="zh-CN" altLang="en-US" sz="2000" b="1" dirty="0" smtClean="0">
                <a:solidFill>
                  <a:srgbClr val="000099"/>
                </a:solidFill>
                <a:latin typeface="Arial Unicode MS" pitchFamily="34" charset="-122"/>
                <a:ea typeface="黑体" pitchFamily="49" charset="-122"/>
              </a:rPr>
              <a:t>社会网络</a:t>
            </a:r>
            <a:r>
              <a:rPr lang="en-US" altLang="zh-CN" sz="2000" b="1" dirty="0" smtClean="0">
                <a:solidFill>
                  <a:srgbClr val="000099"/>
                </a:solidFill>
                <a:latin typeface="Arial Unicode MS" pitchFamily="34" charset="-122"/>
                <a:ea typeface="黑体" pitchFamily="49" charset="-122"/>
              </a:rPr>
              <a:t> - </a:t>
            </a:r>
            <a:r>
              <a:rPr lang="en-US" altLang="zh-CN" sz="2000" dirty="0" smtClean="0">
                <a:solidFill>
                  <a:srgbClr val="C00000"/>
                </a:solidFill>
                <a:ea typeface="黑体" pitchFamily="49" charset="-122"/>
              </a:rPr>
              <a:t> </a:t>
            </a:r>
            <a:r>
              <a:rPr lang="en-US" altLang="zh-CN" sz="2000" dirty="0" smtClean="0">
                <a:solidFill>
                  <a:srgbClr val="C00000"/>
                </a:solidFill>
                <a:latin typeface="Arial Unicode MS" pitchFamily="34" charset="-122"/>
                <a:ea typeface="黑体" pitchFamily="49" charset="-122"/>
              </a:rPr>
              <a:t>1990</a:t>
            </a:r>
            <a:r>
              <a:rPr lang="zh-CN" altLang="en-US" sz="2000" dirty="0" smtClean="0">
                <a:solidFill>
                  <a:srgbClr val="C00000"/>
                </a:solidFill>
                <a:ea typeface="黑体" pitchFamily="49" charset="-122"/>
              </a:rPr>
              <a:t>后期</a:t>
            </a:r>
            <a:r>
              <a:rPr lang="en-US" altLang="zh-CN" sz="2000" dirty="0" smtClean="0">
                <a:latin typeface="Arial Unicode MS" pitchFamily="34" charset="-122"/>
                <a:ea typeface="黑体" pitchFamily="49" charset="-122"/>
              </a:rPr>
              <a:t>:</a:t>
            </a:r>
            <a:r>
              <a:rPr lang="en-US" altLang="zh-CN" sz="2000" dirty="0" smtClean="0">
                <a:solidFill>
                  <a:srgbClr val="3366CC"/>
                </a:solidFill>
                <a:latin typeface="Arial Unicode MS" pitchFamily="34" charset="-122"/>
                <a:ea typeface="黑体" pitchFamily="49" charset="-122"/>
              </a:rPr>
              <a:t>         </a:t>
            </a:r>
            <a:r>
              <a:rPr lang="en-US" altLang="zh-CN" sz="2400" b="1" dirty="0" smtClean="0">
                <a:ln w="11430"/>
                <a:solidFill>
                  <a:srgbClr val="FF0000"/>
                </a:solidFill>
                <a:effectLst>
                  <a:outerShdw blurRad="50800" dist="39000" dir="5460000" algn="tl">
                    <a:srgbClr val="000000">
                      <a:alpha val="38000"/>
                    </a:srgbClr>
                  </a:outerShdw>
                </a:effectLst>
                <a:latin typeface="Arial Unicode MS" pitchFamily="34" charset="-122"/>
                <a:ea typeface="黑体" pitchFamily="49" charset="-122"/>
              </a:rPr>
              <a:t> </a:t>
            </a:r>
            <a:endParaRPr lang="en-US" altLang="zh-CN" sz="2000" dirty="0" smtClean="0">
              <a:latin typeface="Arial Unicode MS" pitchFamily="34" charset="-122"/>
              <a:ea typeface="黑体" pitchFamily="49" charset="-122"/>
            </a:endParaRPr>
          </a:p>
          <a:p>
            <a:pPr marL="0" indent="0">
              <a:buNone/>
            </a:pPr>
            <a:endParaRPr lang="en-US" altLang="zh-CN" sz="2000" dirty="0">
              <a:latin typeface="Arial Unicode MS" pitchFamily="34" charset="-122"/>
              <a:ea typeface="黑体" pitchFamily="49" charset="-122"/>
            </a:endParaRPr>
          </a:p>
          <a:p>
            <a:pPr marL="0" indent="0">
              <a:buNone/>
            </a:pPr>
            <a:endParaRPr lang="en-US" altLang="zh-CN" sz="2000" dirty="0" smtClean="0">
              <a:latin typeface="Arial Unicode MS" pitchFamily="34" charset="-122"/>
              <a:ea typeface="黑体" pitchFamily="49" charset="-122"/>
            </a:endParaRPr>
          </a:p>
          <a:p>
            <a:pPr marL="0" indent="0">
              <a:buNone/>
            </a:pPr>
            <a:endParaRPr lang="zh-CN" altLang="en-US" sz="2000" dirty="0">
              <a:latin typeface="Arial Unicode MS" pitchFamily="34" charset="-122"/>
              <a:ea typeface="黑体" pitchFamily="49" charset="-122"/>
            </a:endParaRPr>
          </a:p>
        </p:txBody>
      </p:sp>
      <p:grpSp>
        <p:nvGrpSpPr>
          <p:cNvPr id="3" name="组合 46"/>
          <p:cNvGrpSpPr/>
          <p:nvPr/>
        </p:nvGrpSpPr>
        <p:grpSpPr>
          <a:xfrm>
            <a:off x="174079" y="1003529"/>
            <a:ext cx="8100962" cy="1777399"/>
            <a:chOff x="71438" y="4315897"/>
            <a:chExt cx="8100962" cy="1777399"/>
          </a:xfrm>
        </p:grpSpPr>
        <p:sp>
          <p:nvSpPr>
            <p:cNvPr id="51" name="Text Box 14"/>
            <p:cNvSpPr txBox="1">
              <a:spLocks noChangeArrowheads="1"/>
            </p:cNvSpPr>
            <p:nvPr/>
          </p:nvSpPr>
          <p:spPr>
            <a:xfrm>
              <a:off x="71438" y="5754742"/>
              <a:ext cx="1476226" cy="338554"/>
            </a:xfrm>
            <a:prstGeom prst="rect">
              <a:avLst/>
            </a:prstGeom>
            <a:effectLst>
              <a:prstShdw prst="shdw12">
                <a:schemeClr val="bg2">
                  <a:alpha val="50000"/>
                </a:schemeClr>
              </a:prstShdw>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342900" indent="-342900" algn="ctr" eaLnBrk="0" hangingPunct="0">
                <a:spcBef>
                  <a:spcPct val="20000"/>
                </a:spcBef>
                <a:buFont typeface="Arial" pitchFamily="34" charset="0"/>
                <a:buNone/>
                <a:defRPr/>
              </a:pPr>
              <a:r>
                <a:rPr lang="zh-CN" altLang="en-US" sz="1600" b="1" dirty="0" smtClean="0">
                  <a:latin typeface="黑体" pitchFamily="49" charset="-122"/>
                  <a:ea typeface="黑体" pitchFamily="49" charset="-122"/>
                </a:rPr>
                <a:t>文件系统</a:t>
              </a:r>
              <a:endParaRPr lang="zh-CN" altLang="en-US" sz="1600" b="1" dirty="0">
                <a:latin typeface="黑体" pitchFamily="49" charset="-122"/>
                <a:ea typeface="黑体" pitchFamily="49" charset="-122"/>
              </a:endParaRPr>
            </a:p>
          </p:txBody>
        </p:sp>
        <p:sp>
          <p:nvSpPr>
            <p:cNvPr id="52" name="Text Box 14"/>
            <p:cNvSpPr txBox="1">
              <a:spLocks noChangeArrowheads="1"/>
            </p:cNvSpPr>
            <p:nvPr/>
          </p:nvSpPr>
          <p:spPr bwMode="auto">
            <a:xfrm>
              <a:off x="1691680" y="5755158"/>
              <a:ext cx="1357313" cy="338138"/>
            </a:xfrm>
            <a:prstGeom prst="rect">
              <a:avLst/>
            </a:prstGeom>
            <a:noFill/>
            <a:ln w="9525">
              <a:noFill/>
              <a:miter lim="800000"/>
              <a:headEnd/>
              <a:tailEnd/>
            </a:ln>
            <a:effectLst>
              <a:prstShdw prst="shdw12">
                <a:schemeClr val="bg2">
                  <a:alpha val="50000"/>
                </a:schemeClr>
              </a:prstShdw>
            </a:effectLst>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342900" indent="-342900" algn="ctr" eaLnBrk="0" hangingPunct="0">
                <a:spcBef>
                  <a:spcPct val="20000"/>
                </a:spcBef>
                <a:buFont typeface="Arial" pitchFamily="34" charset="0"/>
                <a:buNone/>
                <a:defRPr/>
              </a:pPr>
              <a:r>
                <a:rPr lang="zh-CN" altLang="en-US" sz="1600" b="1" dirty="0" smtClean="0">
                  <a:latin typeface="+mj-lt"/>
                  <a:ea typeface="+mn-ea"/>
                </a:rPr>
                <a:t>数据库</a:t>
              </a:r>
              <a:endParaRPr lang="zh-CN" altLang="en-US" sz="1600" b="1" dirty="0">
                <a:latin typeface="+mj-lt"/>
                <a:ea typeface="+mn-ea"/>
              </a:endParaRPr>
            </a:p>
          </p:txBody>
        </p:sp>
        <p:sp>
          <p:nvSpPr>
            <p:cNvPr id="53" name="Text Box 14"/>
            <p:cNvSpPr txBox="1">
              <a:spLocks noChangeArrowheads="1"/>
            </p:cNvSpPr>
            <p:nvPr/>
          </p:nvSpPr>
          <p:spPr bwMode="auto">
            <a:xfrm>
              <a:off x="4143375" y="5733256"/>
              <a:ext cx="1796777" cy="338554"/>
            </a:xfrm>
            <a:prstGeom prst="rect">
              <a:avLst/>
            </a:prstGeom>
            <a:noFill/>
            <a:ln w="9525">
              <a:noFill/>
              <a:miter lim="800000"/>
              <a:headEnd/>
              <a:tailEnd/>
            </a:ln>
            <a:effectLst>
              <a:prstShdw prst="shdw12">
                <a:schemeClr val="bg2">
                  <a:alpha val="50000"/>
                </a:schemeClr>
              </a:prstShdw>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342900" indent="-342900" algn="ctr" eaLnBrk="0" hangingPunct="0">
                <a:spcBef>
                  <a:spcPct val="20000"/>
                </a:spcBef>
                <a:buFont typeface="Arial" pitchFamily="34" charset="0"/>
                <a:buNone/>
                <a:defRPr/>
              </a:pPr>
              <a:r>
                <a:rPr lang="zh-CN" altLang="en-US" sz="1600" b="1" dirty="0" smtClean="0">
                  <a:latin typeface="+mn-lt"/>
                  <a:ea typeface="+mn-ea"/>
                </a:rPr>
                <a:t>互联络</a:t>
              </a:r>
              <a:endParaRPr lang="zh-CN" altLang="en-US" sz="1600" b="1" dirty="0">
                <a:latin typeface="+mn-lt"/>
                <a:ea typeface="+mn-ea"/>
              </a:endParaRPr>
            </a:p>
          </p:txBody>
        </p:sp>
        <p:grpSp>
          <p:nvGrpSpPr>
            <p:cNvPr id="6" name="组合 53"/>
            <p:cNvGrpSpPr/>
            <p:nvPr/>
          </p:nvGrpSpPr>
          <p:grpSpPr>
            <a:xfrm>
              <a:off x="71438" y="4315897"/>
              <a:ext cx="8100962" cy="1309687"/>
              <a:chOff x="71438" y="4315897"/>
              <a:chExt cx="8100962" cy="1309687"/>
            </a:xfrm>
          </p:grpSpPr>
          <p:pic>
            <p:nvPicPr>
              <p:cNvPr id="55" name="Picture 2" descr="C:\Documents and Settings\act\Local Settings\Temporary Internet Files\Content.IE5\WUIGX2X2\MC900434411[1].wmf"/>
              <p:cNvPicPr>
                <a:picLocks noChangeAspect="1" noChangeArrowheads="1"/>
              </p:cNvPicPr>
              <p:nvPr/>
            </p:nvPicPr>
            <p:blipFill>
              <a:blip r:embed="rId3" cstate="print"/>
              <a:srcRect/>
              <a:stretch>
                <a:fillRect/>
              </a:stretch>
            </p:blipFill>
            <p:spPr bwMode="auto">
              <a:xfrm>
                <a:off x="7164288" y="4352156"/>
                <a:ext cx="1008112" cy="1134126"/>
              </a:xfrm>
              <a:prstGeom prst="rect">
                <a:avLst/>
              </a:prstGeom>
              <a:noFill/>
            </p:spPr>
          </p:pic>
          <p:pic>
            <p:nvPicPr>
              <p:cNvPr id="56" name="Picture 3" descr="C:\Documents and Settings\act\Local Settings\Temporary Internet Files\Content.IE5\PIO6R8AE\MC900287225[1].wm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1438" y="4384159"/>
                <a:ext cx="1214437" cy="1173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 name="图片 56" descr="logo_sql.gif"/>
              <p:cNvPicPr>
                <a:picLocks noChangeAspect="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643063" y="4568309"/>
                <a:ext cx="1428750" cy="8048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 name="图片 57" descr="Keyword-Search1.jpg"/>
              <p:cNvPicPr>
                <a:picLocks noChangeAspect="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3357563" y="4315897"/>
                <a:ext cx="2733675" cy="1309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 name="AutoShape 36"/>
              <p:cNvSpPr>
                <a:spLocks noChangeArrowheads="1"/>
              </p:cNvSpPr>
              <p:nvPr/>
            </p:nvSpPr>
            <p:spPr bwMode="auto">
              <a:xfrm>
                <a:off x="1285875" y="4792147"/>
                <a:ext cx="285750" cy="357187"/>
              </a:xfrm>
              <a:prstGeom prst="rightArrow">
                <a:avLst>
                  <a:gd name="adj1" fmla="val 50074"/>
                  <a:gd name="adj2" fmla="val 45718"/>
                </a:avLst>
              </a:prstGeom>
              <a:solidFill>
                <a:srgbClr val="FFFF00"/>
              </a:solidFill>
              <a:ln w="38100" algn="ctr">
                <a:solidFill>
                  <a:srgbClr val="FF0000"/>
                </a:solidFill>
                <a:miter lim="800000"/>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endParaRPr lang="zh-CN" altLang="en-US" sz="1800" b="1">
                  <a:latin typeface="Calibri" pitchFamily="34" charset="0"/>
                  <a:ea typeface="黑体" pitchFamily="49" charset="-122"/>
                </a:endParaRPr>
              </a:p>
            </p:txBody>
          </p:sp>
          <p:sp>
            <p:nvSpPr>
              <p:cNvPr id="60" name="AutoShape 36"/>
              <p:cNvSpPr>
                <a:spLocks noChangeArrowheads="1"/>
              </p:cNvSpPr>
              <p:nvPr/>
            </p:nvSpPr>
            <p:spPr bwMode="auto">
              <a:xfrm>
                <a:off x="3071813" y="4792147"/>
                <a:ext cx="285750" cy="357187"/>
              </a:xfrm>
              <a:prstGeom prst="rightArrow">
                <a:avLst>
                  <a:gd name="adj1" fmla="val 50074"/>
                  <a:gd name="adj2" fmla="val 45718"/>
                </a:avLst>
              </a:prstGeom>
              <a:solidFill>
                <a:srgbClr val="FFFF00"/>
              </a:solidFill>
              <a:ln w="38100" algn="ctr">
                <a:solidFill>
                  <a:srgbClr val="FF0000"/>
                </a:solidFill>
                <a:miter lim="800000"/>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endParaRPr lang="zh-CN" altLang="en-US" sz="1800" b="1">
                  <a:latin typeface="Calibri" pitchFamily="34" charset="0"/>
                  <a:ea typeface="黑体" pitchFamily="49" charset="-122"/>
                </a:endParaRPr>
              </a:p>
            </p:txBody>
          </p:sp>
          <p:sp>
            <p:nvSpPr>
              <p:cNvPr id="61" name="AutoShape 36"/>
              <p:cNvSpPr>
                <a:spLocks noChangeArrowheads="1"/>
              </p:cNvSpPr>
              <p:nvPr/>
            </p:nvSpPr>
            <p:spPr bwMode="auto">
              <a:xfrm>
                <a:off x="6072188" y="4792147"/>
                <a:ext cx="285750" cy="357187"/>
              </a:xfrm>
              <a:prstGeom prst="rightArrow">
                <a:avLst>
                  <a:gd name="adj1" fmla="val 50074"/>
                  <a:gd name="adj2" fmla="val 45718"/>
                </a:avLst>
              </a:prstGeom>
              <a:solidFill>
                <a:srgbClr val="FFFF00"/>
              </a:solidFill>
              <a:ln w="38100" algn="ctr">
                <a:solidFill>
                  <a:srgbClr val="FF0000"/>
                </a:solidFill>
                <a:miter lim="800000"/>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endParaRPr lang="zh-CN" altLang="en-US" sz="1800" b="1">
                  <a:latin typeface="Calibri" pitchFamily="34" charset="0"/>
                  <a:ea typeface="黑体" pitchFamily="49" charset="-122"/>
                </a:endParaRPr>
              </a:p>
            </p:txBody>
          </p:sp>
        </p:grpSp>
      </p:grpSp>
      <p:sp>
        <p:nvSpPr>
          <p:cNvPr id="48" name="Rectangle 14"/>
          <p:cNvSpPr txBox="1">
            <a:spLocks noChangeArrowheads="1"/>
          </p:cNvSpPr>
          <p:nvPr/>
        </p:nvSpPr>
        <p:spPr bwMode="auto">
          <a:xfrm>
            <a:off x="251520" y="6021289"/>
            <a:ext cx="8496944" cy="504055"/>
          </a:xfrm>
          <a:prstGeom prst="rect">
            <a:avLst/>
          </a:prstGeom>
          <a:blipFill dpi="0" rotWithShape="1">
            <a:blip r:embed="rId7"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r>
              <a:rPr lang="zh-CN" altLang="en-US" sz="2400" b="1" dirty="0" smtClean="0">
                <a:solidFill>
                  <a:srgbClr val="FF0000"/>
                </a:solidFill>
                <a:ea typeface="黑体" pitchFamily="49" charset="-122"/>
                <a:sym typeface="Wingdings" pitchFamily="2" charset="2"/>
              </a:rPr>
              <a:t>图搜索</a:t>
            </a:r>
            <a:r>
              <a:rPr lang="zh-CN" altLang="en-US" sz="2400" b="1" dirty="0" smtClean="0">
                <a:ea typeface="黑体" pitchFamily="49" charset="-122"/>
                <a:sym typeface="Wingdings" pitchFamily="2" charset="2"/>
              </a:rPr>
              <a:t>是一种新型社会搜索模式！</a:t>
            </a:r>
            <a:endParaRPr lang="zh-CN" altLang="en-US" sz="2400" b="1" dirty="0">
              <a:ea typeface="黑体" pitchFamily="49" charset="-122"/>
              <a:sym typeface="Wingdings" pitchFamily="2" charset="2"/>
            </a:endParaRPr>
          </a:p>
        </p:txBody>
      </p:sp>
      <p:sp>
        <p:nvSpPr>
          <p:cNvPr id="49" name="Text Box 14"/>
          <p:cNvSpPr txBox="1">
            <a:spLocks noChangeArrowheads="1"/>
          </p:cNvSpPr>
          <p:nvPr/>
        </p:nvSpPr>
        <p:spPr bwMode="auto">
          <a:xfrm>
            <a:off x="6787045" y="2442374"/>
            <a:ext cx="1933377" cy="338554"/>
          </a:xfrm>
          <a:prstGeom prst="rect">
            <a:avLst/>
          </a:prstGeom>
          <a:noFill/>
          <a:ln w="9525">
            <a:noFill/>
            <a:miter lim="800000"/>
            <a:headEnd/>
            <a:tailEnd/>
          </a:ln>
          <a:effectLst>
            <a:prstShdw prst="shdw12">
              <a:schemeClr val="bg2">
                <a:alpha val="50000"/>
              </a:schemeClr>
            </a:prstShdw>
          </a:effectLst>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marL="342900" indent="-342900" algn="ctr" eaLnBrk="0" hangingPunct="0">
              <a:spcBef>
                <a:spcPct val="20000"/>
              </a:spcBef>
              <a:buFont typeface="Arial" pitchFamily="34" charset="0"/>
              <a:buNone/>
              <a:defRPr/>
            </a:pPr>
            <a:r>
              <a:rPr lang="zh-CN" altLang="en-US" sz="1600" b="1" dirty="0" smtClean="0">
                <a:latin typeface="+mn-lt"/>
                <a:ea typeface="+mn-ea"/>
              </a:rPr>
              <a:t>社会网络</a:t>
            </a:r>
            <a:endParaRPr lang="zh-CN" altLang="en-US" sz="1600" b="1" dirty="0">
              <a:latin typeface="+mn-lt"/>
              <a:ea typeface="+mn-ea"/>
            </a:endParaRPr>
          </a:p>
        </p:txBody>
      </p:sp>
      <p:pic>
        <p:nvPicPr>
          <p:cNvPr id="50" name="图片 49" descr="socialgraphPlateform.jpg"/>
          <p:cNvPicPr>
            <a:picLocks noChangeAspect="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6474841" y="836712"/>
            <a:ext cx="2633663" cy="1585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7" name="Picture 3" descr="C:\Documents and Settings\act\Local Settings\Temporary Internet Files\Content.IE5\D73KB41Z\MC900356213[1].wmf"/>
          <p:cNvPicPr>
            <a:picLocks noChangeAspect="1" noChangeArrowheads="1"/>
          </p:cNvPicPr>
          <p:nvPr/>
        </p:nvPicPr>
        <p:blipFill>
          <a:blip r:embed="rId9" cstate="print"/>
          <a:srcRect/>
          <a:stretch>
            <a:fillRect/>
          </a:stretch>
        </p:blipFill>
        <p:spPr bwMode="auto">
          <a:xfrm>
            <a:off x="4355976" y="3861048"/>
            <a:ext cx="457793" cy="576064"/>
          </a:xfrm>
          <a:prstGeom prst="rect">
            <a:avLst/>
          </a:prstGeom>
          <a:noFill/>
        </p:spPr>
      </p:pic>
      <p:sp>
        <p:nvSpPr>
          <p:cNvPr id="23" name="Rectangle 14"/>
          <p:cNvSpPr txBox="1">
            <a:spLocks noChangeArrowheads="1"/>
          </p:cNvSpPr>
          <p:nvPr/>
        </p:nvSpPr>
        <p:spPr bwMode="auto">
          <a:xfrm>
            <a:off x="179512" y="4509120"/>
            <a:ext cx="8784976" cy="504056"/>
          </a:xfrm>
          <a:prstGeom prst="rect">
            <a:avLst/>
          </a:prstGeom>
          <a:solidFill>
            <a:schemeClr val="accent1"/>
          </a:solid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r>
              <a:rPr lang="en-US" altLang="zh-CN" sz="2000" dirty="0" err="1" smtClean="0">
                <a:ea typeface="黑体" pitchFamily="49" charset="-122"/>
                <a:sym typeface="Wingdings" pitchFamily="2" charset="2"/>
              </a:rPr>
              <a:t>Facebook</a:t>
            </a:r>
            <a:r>
              <a:rPr lang="en-US" altLang="zh-CN" sz="2000" dirty="0" smtClean="0">
                <a:ea typeface="黑体" pitchFamily="49" charset="-122"/>
                <a:sym typeface="Wingdings" pitchFamily="2" charset="2"/>
              </a:rPr>
              <a:t> </a:t>
            </a:r>
            <a:r>
              <a:rPr lang="zh-CN" altLang="en-US" sz="2000" dirty="0" smtClean="0">
                <a:ea typeface="黑体" pitchFamily="49" charset="-122"/>
                <a:sym typeface="Wingdings" pitchFamily="2" charset="2"/>
              </a:rPr>
              <a:t>与</a:t>
            </a:r>
            <a:r>
              <a:rPr lang="en-US" altLang="zh-CN" sz="2000" dirty="0" smtClean="0">
                <a:ea typeface="黑体" pitchFamily="49" charset="-122"/>
                <a:sym typeface="Wingdings" pitchFamily="2" charset="2"/>
              </a:rPr>
              <a:t>2013</a:t>
            </a:r>
            <a:r>
              <a:rPr lang="zh-CN" altLang="en-US" sz="2000" dirty="0" smtClean="0">
                <a:ea typeface="黑体" pitchFamily="49" charset="-122"/>
                <a:sym typeface="Wingdings" pitchFamily="2" charset="2"/>
              </a:rPr>
              <a:t>年</a:t>
            </a:r>
            <a:r>
              <a:rPr lang="en-US" altLang="zh-CN" sz="2000" dirty="0" smtClean="0">
                <a:ea typeface="黑体" pitchFamily="49" charset="-122"/>
                <a:sym typeface="Wingdings" pitchFamily="2" charset="2"/>
              </a:rPr>
              <a:t>1</a:t>
            </a:r>
            <a:r>
              <a:rPr lang="zh-CN" altLang="en-US" sz="2000" dirty="0" smtClean="0">
                <a:ea typeface="黑体" pitchFamily="49" charset="-122"/>
                <a:sym typeface="Wingdings" pitchFamily="2" charset="2"/>
              </a:rPr>
              <a:t>月</a:t>
            </a:r>
            <a:r>
              <a:rPr lang="en-US" altLang="zh-CN" sz="2000" dirty="0" smtClean="0">
                <a:ea typeface="黑体" pitchFamily="49" charset="-122"/>
                <a:sym typeface="Wingdings" pitchFamily="2" charset="2"/>
              </a:rPr>
              <a:t>16</a:t>
            </a:r>
            <a:r>
              <a:rPr lang="zh-CN" altLang="en-US" sz="2000" dirty="0" smtClean="0">
                <a:ea typeface="黑体" pitchFamily="49" charset="-122"/>
                <a:sym typeface="Wingdings" pitchFamily="2" charset="2"/>
              </a:rPr>
              <a:t>日推出</a:t>
            </a:r>
            <a:r>
              <a:rPr lang="en-US" altLang="zh-CN" sz="2000" dirty="0" smtClean="0">
                <a:ea typeface="黑体" pitchFamily="49" charset="-122"/>
                <a:sym typeface="Wingdings" pitchFamily="2" charset="2"/>
              </a:rPr>
              <a:t>“</a:t>
            </a:r>
            <a:r>
              <a:rPr lang="en-US" altLang="zh-CN" sz="2000" dirty="0" smtClean="0">
                <a:solidFill>
                  <a:srgbClr val="FF0000"/>
                </a:solidFill>
                <a:ea typeface="黑体" pitchFamily="49" charset="-122"/>
                <a:sym typeface="Wingdings" pitchFamily="2" charset="2"/>
              </a:rPr>
              <a:t>graph search</a:t>
            </a:r>
            <a:r>
              <a:rPr lang="en-US" altLang="zh-CN" sz="2000" dirty="0" smtClean="0">
                <a:ea typeface="黑体" pitchFamily="49" charset="-122"/>
                <a:sym typeface="Wingdings" pitchFamily="2" charset="2"/>
              </a:rPr>
              <a:t>”</a:t>
            </a:r>
            <a:endParaRPr lang="zh-CN" altLang="en-US" sz="2000" dirty="0">
              <a:ea typeface="黑体" pitchFamily="49" charset="-122"/>
              <a:sym typeface="Wingdings" pitchFamily="2" charset="2"/>
            </a:endParaRPr>
          </a:p>
        </p:txBody>
      </p:sp>
      <p:sp>
        <p:nvSpPr>
          <p:cNvPr id="25" name="Rectangle 14"/>
          <p:cNvSpPr txBox="1">
            <a:spLocks noChangeArrowheads="1"/>
          </p:cNvSpPr>
          <p:nvPr/>
        </p:nvSpPr>
        <p:spPr bwMode="auto">
          <a:xfrm>
            <a:off x="179512" y="5157192"/>
            <a:ext cx="8784976" cy="432048"/>
          </a:xfrm>
          <a:prstGeom prst="rect">
            <a:avLst/>
          </a:prstGeom>
          <a:solidFill>
            <a:schemeClr val="accent1"/>
          </a:solid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eaLnBrk="1" hangingPunct="1"/>
            <a:r>
              <a:rPr lang="zh-CN" altLang="en-US" sz="2000" dirty="0" smtClean="0">
                <a:ea typeface="黑体" pitchFamily="49" charset="-122"/>
              </a:rPr>
              <a:t>影响到了</a:t>
            </a:r>
            <a:r>
              <a:rPr lang="en-US" altLang="zh-CN" sz="2000" dirty="0" smtClean="0">
                <a:ea typeface="黑体" pitchFamily="49" charset="-122"/>
              </a:rPr>
              <a:t>Google</a:t>
            </a:r>
            <a:r>
              <a:rPr lang="zh-CN" altLang="en-US" sz="2000" dirty="0" smtClean="0">
                <a:ea typeface="黑体" pitchFamily="49" charset="-122"/>
              </a:rPr>
              <a:t>、</a:t>
            </a:r>
            <a:r>
              <a:rPr lang="en-US" altLang="zh-CN" sz="2000" dirty="0" smtClean="0">
                <a:ea typeface="黑体" pitchFamily="49" charset="-122"/>
              </a:rPr>
              <a:t>Yelp</a:t>
            </a:r>
            <a:r>
              <a:rPr lang="zh-CN" altLang="en-US" sz="2000" dirty="0" smtClean="0">
                <a:ea typeface="黑体" pitchFamily="49" charset="-122"/>
              </a:rPr>
              <a:t>和</a:t>
            </a:r>
            <a:r>
              <a:rPr lang="en-US" altLang="zh-CN" sz="2000" dirty="0" smtClean="0">
                <a:ea typeface="黑体" pitchFamily="49" charset="-122"/>
              </a:rPr>
              <a:t>LinkedIn; Yelp</a:t>
            </a:r>
            <a:r>
              <a:rPr lang="zh-CN" altLang="en-US" sz="2000" dirty="0" smtClean="0">
                <a:ea typeface="黑体" pitchFamily="49" charset="-122"/>
              </a:rPr>
              <a:t>股价当天下降</a:t>
            </a:r>
            <a:r>
              <a:rPr lang="en-US" altLang="zh-CN" sz="2000" dirty="0" smtClean="0">
                <a:solidFill>
                  <a:srgbClr val="FF0000"/>
                </a:solidFill>
                <a:ea typeface="黑体" pitchFamily="49" charset="-122"/>
              </a:rPr>
              <a:t>7%</a:t>
            </a:r>
            <a:endParaRPr lang="zh-CN" altLang="en-US" sz="2000" b="1" dirty="0">
              <a:solidFill>
                <a:srgbClr val="FF0000"/>
              </a:solidFill>
              <a:ea typeface="黑体" pitchFamily="49" charset="-122"/>
              <a:sym typeface="Wingdings" pitchFamily="2" charset="2"/>
            </a:endParaRPr>
          </a:p>
        </p:txBody>
      </p:sp>
      <p:sp>
        <p:nvSpPr>
          <p:cNvPr id="24" name="灯片编号占位符 2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spTree>
    <p:extLst>
      <p:ext uri="{BB962C8B-B14F-4D97-AF65-F5344CB8AC3E}">
        <p14:creationId xmlns="" xmlns:p14="http://schemas.microsoft.com/office/powerpoint/2010/main" val="1415492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linds(horizontal)">
                                      <p:cBhvr>
                                        <p:cTn id="7" dur="500"/>
                                        <p:tgtEl>
                                          <p:spTgt spid="49"/>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linds(horizontal)">
                                      <p:cBhvr>
                                        <p:cTn id="10" dur="500"/>
                                        <p:tgtEl>
                                          <p:spTgt spid="5">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blinds(horizontal)">
                                      <p:cBhvr>
                                        <p:cTn id="13" dur="500"/>
                                        <p:tgtEl>
                                          <p:spTgt spid="1027"/>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additive="base">
                                        <p:cTn id="18" dur="750" fill="hold"/>
                                        <p:tgtEl>
                                          <p:spTgt spid="50"/>
                                        </p:tgtEl>
                                        <p:attrNameLst>
                                          <p:attrName>ppt_x</p:attrName>
                                        </p:attrNameLst>
                                      </p:cBhvr>
                                      <p:tavLst>
                                        <p:tav tm="0">
                                          <p:val>
                                            <p:strVal val="#ppt_x"/>
                                          </p:val>
                                        </p:tav>
                                        <p:tav tm="100000">
                                          <p:val>
                                            <p:strVal val="#ppt_x"/>
                                          </p:val>
                                        </p:tav>
                                      </p:tavLst>
                                    </p:anim>
                                    <p:anim calcmode="lin" valueType="num">
                                      <p:cBhvr additive="base">
                                        <p:cTn id="19" dur="75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blinds(horizontal)">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blinds(horizontal)">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500" fill="hold"/>
                                        <p:tgtEl>
                                          <p:spTgt spid="48"/>
                                        </p:tgtEl>
                                        <p:attrNameLst>
                                          <p:attrName>ppt_x</p:attrName>
                                        </p:attrNameLst>
                                      </p:cBhvr>
                                      <p:tavLst>
                                        <p:tav tm="0">
                                          <p:val>
                                            <p:strVal val="#ppt_x"/>
                                          </p:val>
                                        </p:tav>
                                        <p:tav tm="100000">
                                          <p:val>
                                            <p:strVal val="#ppt_x"/>
                                          </p:val>
                                        </p:tav>
                                      </p:tavLst>
                                    </p:anim>
                                    <p:anim calcmode="lin" valueType="num">
                                      <p:cBhvr additive="base">
                                        <p:cTn id="35"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p:bldP spid="23"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图搜索 </a:t>
            </a:r>
            <a:r>
              <a:rPr lang="en-US" altLang="zh-CN" sz="3600" b="1" dirty="0" smtClean="0">
                <a:solidFill>
                  <a:srgbClr val="C00000"/>
                </a:solidFill>
                <a:latin typeface="Arial Unicode MS" pitchFamily="34" charset="-122"/>
                <a:ea typeface="黑体" pitchFamily="49" charset="-122"/>
              </a:rPr>
              <a:t>vs. </a:t>
            </a:r>
            <a:r>
              <a:rPr lang="zh-CN" altLang="en-US" sz="3600" b="1" dirty="0" smtClean="0">
                <a:solidFill>
                  <a:srgbClr val="C00000"/>
                </a:solidFill>
                <a:latin typeface="Arial Unicode MS" pitchFamily="34" charset="-122"/>
                <a:ea typeface="黑体" pitchFamily="49" charset="-122"/>
              </a:rPr>
              <a:t>关系数据库</a:t>
            </a:r>
            <a:r>
              <a:rPr lang="en-US" altLang="zh-CN" sz="3600" b="1" dirty="0" smtClean="0">
                <a:solidFill>
                  <a:srgbClr val="C00000"/>
                </a:solidFill>
                <a:latin typeface="Arial Unicode MS" pitchFamily="34" charset="-122"/>
                <a:ea typeface="黑体" pitchFamily="49" charset="-122"/>
              </a:rPr>
              <a:t> </a:t>
            </a:r>
            <a:r>
              <a:rPr lang="en-US" altLang="zh-CN" sz="3600" baseline="30000" dirty="0" smtClean="0">
                <a:solidFill>
                  <a:srgbClr val="C00000"/>
                </a:solidFill>
                <a:latin typeface="Arial Unicode MS" pitchFamily="34" charset="-122"/>
                <a:ea typeface="黑体" pitchFamily="49" charset="-122"/>
              </a:rPr>
              <a:t>[10]</a:t>
            </a:r>
            <a:endParaRPr lang="zh-CN" altLang="en-US" sz="3600" b="1" dirty="0">
              <a:solidFill>
                <a:srgbClr val="C00000"/>
              </a:solidFill>
              <a:latin typeface="Arial Unicode MS" pitchFamily="34" charset="-122"/>
              <a:ea typeface="黑体" pitchFamily="49" charset="-122"/>
            </a:endParaRPr>
          </a:p>
        </p:txBody>
      </p:sp>
      <p:pic>
        <p:nvPicPr>
          <p:cNvPr id="1027" name="Picture 3"/>
          <p:cNvPicPr>
            <a:picLocks noChangeAspect="1" noChangeArrowheads="1"/>
          </p:cNvPicPr>
          <p:nvPr/>
        </p:nvPicPr>
        <p:blipFill>
          <a:blip r:embed="rId3" cstate="print"/>
          <a:srcRect/>
          <a:stretch>
            <a:fillRect/>
          </a:stretch>
        </p:blipFill>
        <p:spPr bwMode="auto">
          <a:xfrm>
            <a:off x="35496" y="1052736"/>
            <a:ext cx="6058568" cy="2952328"/>
          </a:xfrm>
          <a:prstGeom prst="rect">
            <a:avLst/>
          </a:prstGeom>
          <a:noFill/>
          <a:ln w="9525">
            <a:noFill/>
            <a:miter lim="800000"/>
            <a:headEnd/>
            <a:tailEnd/>
          </a:ln>
        </p:spPr>
      </p:pic>
      <p:sp>
        <p:nvSpPr>
          <p:cNvPr id="7" name="内容占位符 2"/>
          <p:cNvSpPr txBox="1">
            <a:spLocks/>
          </p:cNvSpPr>
          <p:nvPr/>
        </p:nvSpPr>
        <p:spPr bwMode="auto">
          <a:xfrm>
            <a:off x="6084168" y="1844824"/>
            <a:ext cx="2808312"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Query</a:t>
            </a:r>
            <a:r>
              <a:rPr kumimoji="0" lang="zh-CN" altLang="en-US" sz="1800" b="0" i="0" u="none" strike="noStrike" kern="0" cap="none" spc="0" normalizeH="0" baseline="0" noProof="0" dirty="0" smtClean="0">
                <a:ln>
                  <a:noFill/>
                </a:ln>
                <a:solidFill>
                  <a:schemeClr val="tx1"/>
                </a:solidFill>
                <a:effectLst/>
                <a:uLnTx/>
                <a:uFillTx/>
                <a:latin typeface="Arial Unicode MS" pitchFamily="34" charset="-122"/>
                <a:ea typeface="+mn-ea"/>
                <a:cs typeface="+mn-cs"/>
              </a:rPr>
              <a:t>：</a:t>
            </a:r>
            <a:endParaRPr kumimoji="0" lang="en-US" altLang="zh-CN" sz="18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zh-CN" altLang="en-US" kern="0" dirty="0" smtClean="0">
                <a:solidFill>
                  <a:srgbClr val="000099"/>
                </a:solidFill>
                <a:latin typeface="Arial Unicode MS" pitchFamily="34" charset="-122"/>
                <a:ea typeface="+mn-ea"/>
              </a:rPr>
              <a:t> </a:t>
            </a:r>
            <a:r>
              <a:rPr lang="zh-CN" altLang="en-US" kern="0" dirty="0" smtClean="0">
                <a:latin typeface="Arial Unicode MS" pitchFamily="34" charset="-122"/>
                <a:ea typeface="黑体" pitchFamily="49" charset="-122"/>
              </a:rPr>
              <a:t>查找</a:t>
            </a:r>
            <a:r>
              <a:rPr kumimoji="0" lang="en-US" altLang="zh-CN" sz="1800" b="0" i="0" u="none" strike="noStrike" kern="0" cap="none" spc="0" normalizeH="0" baseline="0" noProof="0" dirty="0" smtClean="0">
                <a:ln>
                  <a:noFill/>
                </a:ln>
                <a:solidFill>
                  <a:srgbClr val="000099"/>
                </a:solidFill>
                <a:effectLst/>
                <a:uLnTx/>
                <a:uFillTx/>
                <a:latin typeface="Arial Unicode MS" pitchFamily="34" charset="-122"/>
                <a:ea typeface="黑体" pitchFamily="49" charset="-122"/>
                <a:cs typeface="+mn-cs"/>
              </a:rPr>
              <a:t>Alberto </a:t>
            </a:r>
            <a:r>
              <a:rPr kumimoji="0" lang="en-US" altLang="zh-CN" sz="1800" b="0" i="0" u="none" strike="noStrike" kern="0" cap="none" spc="0" normalizeH="0" baseline="0" noProof="0" dirty="0" err="1" smtClean="0">
                <a:ln>
                  <a:noFill/>
                </a:ln>
                <a:solidFill>
                  <a:srgbClr val="000099"/>
                </a:solidFill>
                <a:effectLst/>
                <a:uLnTx/>
                <a:uFillTx/>
                <a:latin typeface="Arial Unicode MS" pitchFamily="34" charset="-122"/>
                <a:ea typeface="黑体" pitchFamily="49" charset="-122"/>
                <a:cs typeface="+mn-cs"/>
              </a:rPr>
              <a:t>Pepe</a:t>
            </a:r>
            <a:r>
              <a:rPr kumimoji="0" lang="zh-CN" altLang="en-US" sz="1800" b="0" i="0" u="none" strike="noStrike" kern="0" cap="none" spc="0" normalizeH="0" baseline="0" noProof="0" dirty="0" smtClean="0">
                <a:ln>
                  <a:noFill/>
                </a:ln>
                <a:effectLst/>
                <a:uLnTx/>
                <a:uFillTx/>
                <a:latin typeface="Arial Unicode MS" pitchFamily="34" charset="-122"/>
                <a:ea typeface="黑体" pitchFamily="49" charset="-122"/>
                <a:cs typeface="+mn-cs"/>
              </a:rPr>
              <a:t>所有</a:t>
            </a:r>
            <a:endParaRPr kumimoji="0" lang="en-US" altLang="zh-CN" sz="1800" b="0" i="0" u="none" strike="noStrike" kern="0" cap="none" spc="0" normalizeH="0" baseline="0" noProof="0" dirty="0" smtClean="0">
              <a:ln>
                <a:noFill/>
              </a:ln>
              <a:effectLst/>
              <a:uLnTx/>
              <a:uFillTx/>
              <a:latin typeface="Arial Unicode MS" pitchFamily="34" charset="-122"/>
              <a:ea typeface="黑体"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0" cap="none" spc="0" normalizeH="0" baseline="0" noProof="0" dirty="0" smtClean="0">
                <a:ln>
                  <a:noFill/>
                </a:ln>
                <a:effectLst/>
                <a:uLnTx/>
                <a:uFillTx/>
                <a:latin typeface="Arial Unicode MS" pitchFamily="34" charset="-122"/>
                <a:ea typeface="黑体" pitchFamily="49" charset="-122"/>
                <a:cs typeface="+mn-cs"/>
              </a:rPr>
              <a:t>朋友名字</a:t>
            </a:r>
            <a:endParaRPr kumimoji="0" lang="en-US" altLang="zh-CN" sz="1800" b="0" i="0" u="none" strike="noStrike" kern="0" cap="none" spc="0" normalizeH="0" baseline="0" noProof="0" dirty="0" smtClean="0">
              <a:ln>
                <a:noFill/>
              </a:ln>
              <a:effectLst/>
              <a:uLnTx/>
              <a:uFillTx/>
              <a:latin typeface="Arial Unicode MS" pitchFamily="34" charset="-122"/>
              <a:ea typeface="黑体"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18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9" name="矩形 8"/>
          <p:cNvSpPr/>
          <p:nvPr/>
        </p:nvSpPr>
        <p:spPr>
          <a:xfrm>
            <a:off x="179512" y="4399944"/>
            <a:ext cx="8640960" cy="1477328"/>
          </a:xfrm>
          <a:prstGeom prst="rect">
            <a:avLst/>
          </a:prstGeom>
        </p:spPr>
        <p:txBody>
          <a:bodyPr wrap="square">
            <a:spAutoFit/>
          </a:bodyPr>
          <a:lstStyle/>
          <a:p>
            <a:pPr marL="342900" indent="-342900"/>
            <a:r>
              <a:rPr lang="en-US" altLang="zh-CN" b="1" dirty="0" smtClean="0">
                <a:solidFill>
                  <a:srgbClr val="0066CC"/>
                </a:solidFill>
                <a:latin typeface="Arial" pitchFamily="34" charset="0"/>
                <a:ea typeface="宋体" pitchFamily="2" charset="-122"/>
              </a:rPr>
              <a:t>Step 1</a:t>
            </a:r>
            <a:r>
              <a:rPr lang="en-US" altLang="zh-CN" dirty="0" smtClean="0">
                <a:solidFill>
                  <a:srgbClr val="0066CC"/>
                </a:solidFill>
                <a:latin typeface="Arial" pitchFamily="34" charset="0"/>
                <a:ea typeface="宋体" pitchFamily="2" charset="-122"/>
              </a:rPr>
              <a:t>:</a:t>
            </a:r>
            <a:r>
              <a:rPr lang="en-US" altLang="zh-CN" dirty="0" smtClean="0">
                <a:solidFill>
                  <a:srgbClr val="FF0000"/>
                </a:solidFill>
                <a:latin typeface="Arial" pitchFamily="34" charset="0"/>
                <a:ea typeface="宋体" pitchFamily="2" charset="-122"/>
              </a:rPr>
              <a:t> The person.name index  </a:t>
            </a:r>
            <a:r>
              <a:rPr lang="en-US" altLang="zh-CN" dirty="0" smtClean="0">
                <a:latin typeface="Arial" pitchFamily="34" charset="0"/>
                <a:ea typeface="宋体" pitchFamily="2" charset="-122"/>
              </a:rPr>
              <a:t>-&gt;   </a:t>
            </a:r>
            <a:r>
              <a:rPr lang="en-US" altLang="zh-CN" dirty="0" smtClean="0">
                <a:solidFill>
                  <a:srgbClr val="FF0000"/>
                </a:solidFill>
                <a:latin typeface="Arial" pitchFamily="34" charset="0"/>
                <a:ea typeface="宋体" pitchFamily="2" charset="-122"/>
              </a:rPr>
              <a:t>the identifier of Alberto </a:t>
            </a:r>
            <a:r>
              <a:rPr lang="en-US" altLang="zh-CN" dirty="0" err="1" smtClean="0">
                <a:solidFill>
                  <a:srgbClr val="FF0000"/>
                </a:solidFill>
                <a:latin typeface="Arial" pitchFamily="34" charset="0"/>
                <a:ea typeface="宋体" pitchFamily="2" charset="-122"/>
              </a:rPr>
              <a:t>Pepe</a:t>
            </a:r>
            <a:r>
              <a:rPr lang="en-US" altLang="zh-CN" dirty="0" smtClean="0">
                <a:solidFill>
                  <a:srgbClr val="0066CC"/>
                </a:solidFill>
                <a:latin typeface="Arial" pitchFamily="34" charset="0"/>
                <a:ea typeface="宋体" pitchFamily="2" charset="-122"/>
              </a:rPr>
              <a:t>.  [log</a:t>
            </a:r>
            <a:r>
              <a:rPr lang="en-US" altLang="zh-CN" baseline="-25000" dirty="0" smtClean="0">
                <a:solidFill>
                  <a:srgbClr val="0066CC"/>
                </a:solidFill>
                <a:latin typeface="Arial" pitchFamily="34" charset="0"/>
                <a:ea typeface="宋体" pitchFamily="2" charset="-122"/>
              </a:rPr>
              <a:t>2</a:t>
            </a:r>
            <a:r>
              <a:rPr lang="en-US" altLang="zh-CN" dirty="0" smtClean="0">
                <a:solidFill>
                  <a:srgbClr val="0066CC"/>
                </a:solidFill>
                <a:latin typeface="Arial" pitchFamily="34" charset="0"/>
                <a:ea typeface="宋体" pitchFamily="2" charset="-122"/>
              </a:rPr>
              <a:t>n]</a:t>
            </a:r>
          </a:p>
          <a:p>
            <a:pPr marL="342900" indent="-342900"/>
            <a:endParaRPr lang="en-US" altLang="zh-CN" dirty="0" smtClean="0">
              <a:solidFill>
                <a:srgbClr val="0066CC"/>
              </a:solidFill>
              <a:latin typeface="Arial" pitchFamily="34" charset="0"/>
              <a:ea typeface="宋体" pitchFamily="2" charset="-122"/>
            </a:endParaRPr>
          </a:p>
          <a:p>
            <a:pPr marL="342900" indent="-342900"/>
            <a:r>
              <a:rPr lang="en-US" altLang="zh-CN" b="1" dirty="0" smtClean="0">
                <a:solidFill>
                  <a:srgbClr val="0066CC"/>
                </a:solidFill>
                <a:latin typeface="Arial" pitchFamily="34" charset="0"/>
                <a:ea typeface="宋体" pitchFamily="2" charset="-122"/>
              </a:rPr>
              <a:t>Step 2</a:t>
            </a:r>
            <a:r>
              <a:rPr lang="en-US" altLang="zh-CN" dirty="0" smtClean="0">
                <a:solidFill>
                  <a:srgbClr val="0066CC"/>
                </a:solidFill>
                <a:latin typeface="Arial" pitchFamily="34" charset="0"/>
                <a:ea typeface="宋体" pitchFamily="2" charset="-122"/>
              </a:rPr>
              <a:t>:  </a:t>
            </a:r>
            <a:r>
              <a:rPr lang="en-US" altLang="zh-CN" dirty="0" smtClean="0">
                <a:solidFill>
                  <a:srgbClr val="FF0000"/>
                </a:solidFill>
                <a:latin typeface="Arial" pitchFamily="34" charset="0"/>
                <a:ea typeface="宋体" pitchFamily="2" charset="-122"/>
              </a:rPr>
              <a:t>The friend. person index</a:t>
            </a:r>
            <a:r>
              <a:rPr lang="en-US" altLang="zh-CN" dirty="0" smtClean="0">
                <a:latin typeface="Arial" pitchFamily="34" charset="0"/>
                <a:ea typeface="宋体" pitchFamily="2" charset="-122"/>
              </a:rPr>
              <a:t>  -&gt;  </a:t>
            </a:r>
            <a:r>
              <a:rPr lang="en-US" altLang="zh-CN" dirty="0" smtClean="0">
                <a:solidFill>
                  <a:srgbClr val="FF0000"/>
                </a:solidFill>
                <a:latin typeface="Arial" pitchFamily="34" charset="0"/>
                <a:ea typeface="宋体" pitchFamily="2" charset="-122"/>
              </a:rPr>
              <a:t>k friend identifiers</a:t>
            </a:r>
            <a:r>
              <a:rPr lang="en-US" altLang="zh-CN" dirty="0" smtClean="0">
                <a:solidFill>
                  <a:srgbClr val="0066CC"/>
                </a:solidFill>
                <a:latin typeface="Arial" pitchFamily="34" charset="0"/>
                <a:ea typeface="宋体" pitchFamily="2" charset="-122"/>
              </a:rPr>
              <a:t>.                   [log</a:t>
            </a:r>
            <a:r>
              <a:rPr lang="en-US" altLang="zh-CN" baseline="-25000" dirty="0" smtClean="0">
                <a:solidFill>
                  <a:srgbClr val="0066CC"/>
                </a:solidFill>
                <a:latin typeface="Arial" pitchFamily="34" charset="0"/>
                <a:ea typeface="宋体" pitchFamily="2" charset="-122"/>
              </a:rPr>
              <a:t>2</a:t>
            </a:r>
            <a:r>
              <a:rPr lang="en-US" altLang="zh-CN" dirty="0" smtClean="0">
                <a:solidFill>
                  <a:srgbClr val="0066CC"/>
                </a:solidFill>
                <a:latin typeface="Arial" pitchFamily="34" charset="0"/>
                <a:ea typeface="宋体" pitchFamily="2" charset="-122"/>
              </a:rPr>
              <a:t>x : x&lt;&lt;m]</a:t>
            </a:r>
          </a:p>
          <a:p>
            <a:endParaRPr lang="en-US" altLang="zh-CN" dirty="0" smtClean="0">
              <a:latin typeface="Arial" pitchFamily="34" charset="0"/>
              <a:ea typeface="宋体" pitchFamily="2" charset="-122"/>
            </a:endParaRPr>
          </a:p>
          <a:p>
            <a:r>
              <a:rPr lang="en-US" altLang="zh-CN" b="1" dirty="0" smtClean="0">
                <a:solidFill>
                  <a:srgbClr val="0066CC"/>
                </a:solidFill>
                <a:latin typeface="Arial" pitchFamily="34" charset="0"/>
                <a:ea typeface="宋体" pitchFamily="2" charset="-122"/>
              </a:rPr>
              <a:t>Step 3</a:t>
            </a:r>
            <a:r>
              <a:rPr lang="en-US" altLang="zh-CN" dirty="0" smtClean="0">
                <a:solidFill>
                  <a:srgbClr val="0066CC"/>
                </a:solidFill>
                <a:latin typeface="Arial" pitchFamily="34" charset="0"/>
                <a:ea typeface="宋体" pitchFamily="2" charset="-122"/>
              </a:rPr>
              <a:t>:</a:t>
            </a:r>
            <a:r>
              <a:rPr lang="en-US" altLang="zh-CN" dirty="0" smtClean="0">
                <a:latin typeface="Arial" pitchFamily="34" charset="0"/>
                <a:ea typeface="宋体" pitchFamily="2" charset="-122"/>
              </a:rPr>
              <a:t>  </a:t>
            </a:r>
            <a:r>
              <a:rPr lang="en-US" altLang="zh-CN" dirty="0" smtClean="0">
                <a:solidFill>
                  <a:srgbClr val="FF0000"/>
                </a:solidFill>
                <a:latin typeface="Arial" pitchFamily="34" charset="0"/>
                <a:ea typeface="宋体" pitchFamily="2" charset="-122"/>
              </a:rPr>
              <a:t>The k friend identifiers    </a:t>
            </a:r>
            <a:r>
              <a:rPr lang="en-US" altLang="zh-CN" dirty="0" smtClean="0">
                <a:latin typeface="Arial" pitchFamily="34" charset="0"/>
                <a:ea typeface="宋体" pitchFamily="2" charset="-122"/>
              </a:rPr>
              <a:t>-&gt;  </a:t>
            </a:r>
            <a:r>
              <a:rPr lang="en-US" altLang="zh-CN" dirty="0" smtClean="0">
                <a:solidFill>
                  <a:srgbClr val="FF0000"/>
                </a:solidFill>
                <a:latin typeface="Arial" pitchFamily="34" charset="0"/>
                <a:ea typeface="宋体" pitchFamily="2" charset="-122"/>
              </a:rPr>
              <a:t>k friend names</a:t>
            </a:r>
            <a:r>
              <a:rPr lang="en-US" altLang="zh-CN" dirty="0" smtClean="0">
                <a:latin typeface="Arial" pitchFamily="34" charset="0"/>
                <a:ea typeface="宋体" pitchFamily="2" charset="-122"/>
              </a:rPr>
              <a:t>.                         </a:t>
            </a:r>
            <a:r>
              <a:rPr lang="en-US" altLang="zh-CN" dirty="0" smtClean="0">
                <a:solidFill>
                  <a:srgbClr val="0066CC"/>
                </a:solidFill>
                <a:latin typeface="Arial" pitchFamily="34" charset="0"/>
                <a:ea typeface="宋体" pitchFamily="2" charset="-122"/>
              </a:rPr>
              <a:t>[k log</a:t>
            </a:r>
            <a:r>
              <a:rPr lang="en-US" altLang="zh-CN" baseline="-25000" dirty="0" smtClean="0">
                <a:solidFill>
                  <a:srgbClr val="0066CC"/>
                </a:solidFill>
                <a:latin typeface="Arial" pitchFamily="34" charset="0"/>
                <a:ea typeface="宋体" pitchFamily="2" charset="-122"/>
              </a:rPr>
              <a:t>2</a:t>
            </a:r>
            <a:r>
              <a:rPr lang="en-US" altLang="zh-CN" dirty="0" smtClean="0">
                <a:solidFill>
                  <a:srgbClr val="0066CC"/>
                </a:solidFill>
                <a:latin typeface="Arial" pitchFamily="34" charset="0"/>
                <a:ea typeface="宋体" pitchFamily="2" charset="-122"/>
              </a:rPr>
              <a:t>n]</a:t>
            </a:r>
          </a:p>
        </p:txBody>
      </p:sp>
      <p:sp>
        <p:nvSpPr>
          <p:cNvPr id="8" name="灯片编号占位符 7"/>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图搜索 </a:t>
            </a:r>
            <a:r>
              <a:rPr lang="en-US" altLang="zh-CN" sz="3600" b="1" dirty="0" smtClean="0">
                <a:solidFill>
                  <a:srgbClr val="C00000"/>
                </a:solidFill>
                <a:latin typeface="Arial Unicode MS" pitchFamily="34" charset="-122"/>
                <a:ea typeface="黑体" pitchFamily="49" charset="-122"/>
              </a:rPr>
              <a:t>vs. </a:t>
            </a:r>
            <a:r>
              <a:rPr lang="zh-CN" altLang="en-US" sz="3600" b="1" dirty="0" smtClean="0">
                <a:solidFill>
                  <a:srgbClr val="C00000"/>
                </a:solidFill>
                <a:latin typeface="Arial Unicode MS" pitchFamily="34" charset="-122"/>
                <a:ea typeface="黑体" pitchFamily="49" charset="-122"/>
              </a:rPr>
              <a:t>关系数据库</a:t>
            </a:r>
            <a:r>
              <a:rPr lang="en-US" altLang="zh-CN" sz="3600" b="1" dirty="0" smtClean="0">
                <a:solidFill>
                  <a:srgbClr val="C00000"/>
                </a:solidFill>
                <a:latin typeface="Arial Unicode MS" pitchFamily="34" charset="-122"/>
                <a:ea typeface="黑体" pitchFamily="49" charset="-122"/>
              </a:rPr>
              <a:t> </a:t>
            </a:r>
            <a:r>
              <a:rPr lang="en-US" altLang="zh-CN" sz="3600" baseline="30000" dirty="0" smtClean="0">
                <a:solidFill>
                  <a:srgbClr val="C00000"/>
                </a:solidFill>
                <a:latin typeface="Arial Unicode MS" pitchFamily="34" charset="-122"/>
                <a:ea typeface="黑体" pitchFamily="49" charset="-122"/>
              </a:rPr>
              <a:t>[10]</a:t>
            </a:r>
            <a:endParaRPr lang="zh-CN" altLang="en-US" sz="3600" baseline="30000" dirty="0">
              <a:solidFill>
                <a:srgbClr val="C00000"/>
              </a:solidFill>
              <a:latin typeface="Arial Unicode MS" pitchFamily="34" charset="-122"/>
              <a:ea typeface="黑体" pitchFamily="49" charset="-122"/>
            </a:endParaRPr>
          </a:p>
        </p:txBody>
      </p:sp>
      <p:pic>
        <p:nvPicPr>
          <p:cNvPr id="2051" name="Picture 3"/>
          <p:cNvPicPr>
            <a:picLocks noChangeAspect="1" noChangeArrowheads="1"/>
          </p:cNvPicPr>
          <p:nvPr/>
        </p:nvPicPr>
        <p:blipFill>
          <a:blip r:embed="rId3" cstate="print"/>
          <a:srcRect/>
          <a:stretch>
            <a:fillRect/>
          </a:stretch>
        </p:blipFill>
        <p:spPr bwMode="auto">
          <a:xfrm>
            <a:off x="179512" y="1262040"/>
            <a:ext cx="4824536" cy="2959048"/>
          </a:xfrm>
          <a:prstGeom prst="rect">
            <a:avLst/>
          </a:prstGeom>
          <a:noFill/>
          <a:ln w="9525">
            <a:noFill/>
            <a:miter lim="800000"/>
            <a:headEnd/>
            <a:tailEnd/>
          </a:ln>
        </p:spPr>
      </p:pic>
      <p:sp>
        <p:nvSpPr>
          <p:cNvPr id="8" name="矩形 7"/>
          <p:cNvSpPr/>
          <p:nvPr/>
        </p:nvSpPr>
        <p:spPr>
          <a:xfrm>
            <a:off x="107504" y="4737918"/>
            <a:ext cx="8964488" cy="923330"/>
          </a:xfrm>
          <a:prstGeom prst="rect">
            <a:avLst/>
          </a:prstGeom>
        </p:spPr>
        <p:txBody>
          <a:bodyPr wrap="square">
            <a:spAutoFit/>
          </a:bodyPr>
          <a:lstStyle/>
          <a:p>
            <a:r>
              <a:rPr lang="en-US" altLang="zh-CN" b="1" dirty="0" smtClean="0">
                <a:solidFill>
                  <a:srgbClr val="0066CC"/>
                </a:solidFill>
                <a:latin typeface="Arial" pitchFamily="34" charset="0"/>
                <a:ea typeface="宋体" pitchFamily="2" charset="-122"/>
              </a:rPr>
              <a:t>Step 1</a:t>
            </a:r>
            <a:r>
              <a:rPr lang="en-US" altLang="zh-CN" dirty="0" smtClean="0">
                <a:solidFill>
                  <a:srgbClr val="0066CC"/>
                </a:solidFill>
                <a:latin typeface="Arial" pitchFamily="34" charset="0"/>
                <a:ea typeface="宋体" pitchFamily="2" charset="-122"/>
              </a:rPr>
              <a:t>: </a:t>
            </a:r>
            <a:r>
              <a:rPr lang="en-US" altLang="zh-CN" dirty="0" smtClean="0">
                <a:solidFill>
                  <a:srgbClr val="FF0000"/>
                </a:solidFill>
                <a:latin typeface="Arial" pitchFamily="34" charset="0"/>
                <a:ea typeface="宋体" pitchFamily="2" charset="-122"/>
              </a:rPr>
              <a:t>The vertex.name index </a:t>
            </a:r>
            <a:r>
              <a:rPr lang="en-US" altLang="zh-CN" dirty="0" smtClean="0">
                <a:latin typeface="Arial" pitchFamily="34" charset="0"/>
                <a:ea typeface="宋体" pitchFamily="2" charset="-122"/>
              </a:rPr>
              <a:t>-&gt;  </a:t>
            </a:r>
            <a:r>
              <a:rPr lang="en-US" altLang="zh-CN" dirty="0" smtClean="0">
                <a:solidFill>
                  <a:srgbClr val="FF0000"/>
                </a:solidFill>
                <a:latin typeface="Arial" pitchFamily="34" charset="0"/>
                <a:ea typeface="宋体" pitchFamily="2" charset="-122"/>
              </a:rPr>
              <a:t>the vertex with the name Alberto </a:t>
            </a:r>
            <a:r>
              <a:rPr lang="en-US" altLang="zh-CN" dirty="0" err="1" smtClean="0">
                <a:solidFill>
                  <a:srgbClr val="FF0000"/>
                </a:solidFill>
                <a:latin typeface="Arial" pitchFamily="34" charset="0"/>
                <a:ea typeface="宋体" pitchFamily="2" charset="-122"/>
              </a:rPr>
              <a:t>Pepe</a:t>
            </a:r>
            <a:r>
              <a:rPr lang="en-US" altLang="zh-CN" dirty="0" smtClean="0">
                <a:latin typeface="Arial" pitchFamily="34" charset="0"/>
                <a:ea typeface="宋体" pitchFamily="2" charset="-122"/>
              </a:rPr>
              <a:t>. </a:t>
            </a:r>
            <a:r>
              <a:rPr lang="en-US" altLang="zh-CN" dirty="0" smtClean="0">
                <a:solidFill>
                  <a:srgbClr val="0066CC"/>
                </a:solidFill>
                <a:latin typeface="Arial" pitchFamily="34" charset="0"/>
                <a:ea typeface="宋体" pitchFamily="2" charset="-122"/>
              </a:rPr>
              <a:t>[log</a:t>
            </a:r>
            <a:r>
              <a:rPr lang="en-US" altLang="zh-CN" baseline="-25000" dirty="0" smtClean="0">
                <a:solidFill>
                  <a:srgbClr val="0066CC"/>
                </a:solidFill>
                <a:latin typeface="Arial" pitchFamily="34" charset="0"/>
                <a:ea typeface="宋体" pitchFamily="2" charset="-122"/>
              </a:rPr>
              <a:t>2</a:t>
            </a:r>
            <a:r>
              <a:rPr lang="en-US" altLang="zh-CN" dirty="0" smtClean="0">
                <a:solidFill>
                  <a:srgbClr val="0066CC"/>
                </a:solidFill>
                <a:latin typeface="Arial" pitchFamily="34" charset="0"/>
                <a:ea typeface="宋体" pitchFamily="2" charset="-122"/>
              </a:rPr>
              <a:t>n)</a:t>
            </a:r>
            <a:endParaRPr lang="en-US" altLang="zh-CN" dirty="0" smtClean="0">
              <a:latin typeface="Arial" pitchFamily="34" charset="0"/>
              <a:ea typeface="宋体" pitchFamily="2" charset="-122"/>
            </a:endParaRPr>
          </a:p>
          <a:p>
            <a:endParaRPr lang="en-US" altLang="zh-CN" dirty="0" smtClean="0">
              <a:latin typeface="Arial" pitchFamily="34" charset="0"/>
              <a:ea typeface="宋体" pitchFamily="2" charset="-122"/>
            </a:endParaRPr>
          </a:p>
          <a:p>
            <a:r>
              <a:rPr lang="en-US" altLang="zh-CN" b="1" dirty="0" smtClean="0">
                <a:solidFill>
                  <a:srgbClr val="0066CC"/>
                </a:solidFill>
                <a:latin typeface="Arial" pitchFamily="34" charset="0"/>
                <a:ea typeface="宋体" pitchFamily="2" charset="-122"/>
              </a:rPr>
              <a:t>Step 2</a:t>
            </a:r>
            <a:r>
              <a:rPr lang="en-US" altLang="zh-CN" dirty="0" smtClean="0">
                <a:solidFill>
                  <a:srgbClr val="0066CC"/>
                </a:solidFill>
                <a:latin typeface="Arial" pitchFamily="34" charset="0"/>
                <a:ea typeface="宋体" pitchFamily="2" charset="-122"/>
              </a:rPr>
              <a:t>:</a:t>
            </a:r>
            <a:r>
              <a:rPr lang="en-US" altLang="zh-CN" dirty="0" smtClean="0">
                <a:latin typeface="Arial" pitchFamily="34" charset="0"/>
                <a:ea typeface="宋体" pitchFamily="2" charset="-122"/>
              </a:rPr>
              <a:t> </a:t>
            </a:r>
            <a:r>
              <a:rPr lang="en-US" altLang="zh-CN" dirty="0" smtClean="0">
                <a:solidFill>
                  <a:srgbClr val="FF0000"/>
                </a:solidFill>
                <a:latin typeface="Arial" pitchFamily="34" charset="0"/>
                <a:ea typeface="宋体" pitchFamily="2" charset="-122"/>
              </a:rPr>
              <a:t>The vertex returned </a:t>
            </a:r>
            <a:r>
              <a:rPr lang="en-US" altLang="zh-CN" dirty="0" smtClean="0">
                <a:latin typeface="Arial" pitchFamily="34" charset="0"/>
                <a:ea typeface="宋体" pitchFamily="2" charset="-122"/>
              </a:rPr>
              <a:t>     </a:t>
            </a:r>
            <a:r>
              <a:rPr lang="en-US" altLang="zh-CN" dirty="0" smtClean="0">
                <a:solidFill>
                  <a:srgbClr val="FF0000"/>
                </a:solidFill>
                <a:latin typeface="Arial" pitchFamily="34" charset="0"/>
                <a:ea typeface="宋体" pitchFamily="2" charset="-122"/>
              </a:rPr>
              <a:t>-&gt;   the k friend names</a:t>
            </a:r>
            <a:r>
              <a:rPr lang="en-US" altLang="zh-CN" dirty="0" smtClean="0">
                <a:latin typeface="Arial" pitchFamily="34" charset="0"/>
                <a:ea typeface="宋体" pitchFamily="2" charset="-122"/>
              </a:rPr>
              <a:t>.                                </a:t>
            </a:r>
            <a:r>
              <a:rPr lang="en-US" altLang="zh-CN" dirty="0" smtClean="0">
                <a:solidFill>
                  <a:srgbClr val="0066CC"/>
                </a:solidFill>
                <a:latin typeface="Arial" pitchFamily="34" charset="0"/>
                <a:ea typeface="宋体" pitchFamily="2" charset="-122"/>
              </a:rPr>
              <a:t>[k + x)]</a:t>
            </a:r>
          </a:p>
        </p:txBody>
      </p:sp>
      <p:sp>
        <p:nvSpPr>
          <p:cNvPr id="7" name="内容占位符 2"/>
          <p:cNvSpPr txBox="1">
            <a:spLocks/>
          </p:cNvSpPr>
          <p:nvPr/>
        </p:nvSpPr>
        <p:spPr bwMode="auto">
          <a:xfrm>
            <a:off x="5796136" y="2204864"/>
            <a:ext cx="2808312"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1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Query</a:t>
            </a:r>
            <a:r>
              <a:rPr kumimoji="0" lang="zh-CN" altLang="en-US" sz="1800" b="0" i="0" u="none" strike="noStrike" kern="0" cap="none" spc="0" normalizeH="0" baseline="0" noProof="0" dirty="0" smtClean="0">
                <a:ln>
                  <a:noFill/>
                </a:ln>
                <a:solidFill>
                  <a:schemeClr val="tx1"/>
                </a:solidFill>
                <a:effectLst/>
                <a:uLnTx/>
                <a:uFillTx/>
                <a:latin typeface="Arial Unicode MS" pitchFamily="34" charset="-122"/>
                <a:ea typeface="+mn-ea"/>
                <a:cs typeface="+mn-cs"/>
              </a:rPr>
              <a:t>：</a:t>
            </a:r>
            <a:endParaRPr kumimoji="0" lang="en-US" altLang="zh-CN" sz="18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lang="zh-CN" altLang="en-US" kern="0" dirty="0" smtClean="0">
                <a:solidFill>
                  <a:srgbClr val="000099"/>
                </a:solidFill>
                <a:latin typeface="Arial Unicode MS" pitchFamily="34" charset="-122"/>
                <a:ea typeface="+mn-ea"/>
              </a:rPr>
              <a:t> </a:t>
            </a:r>
            <a:r>
              <a:rPr lang="zh-CN" altLang="en-US" kern="0" dirty="0" smtClean="0">
                <a:latin typeface="Arial Unicode MS" pitchFamily="34" charset="-122"/>
                <a:ea typeface="黑体" pitchFamily="49" charset="-122"/>
              </a:rPr>
              <a:t>查找</a:t>
            </a:r>
            <a:r>
              <a:rPr kumimoji="0" lang="en-US" altLang="zh-CN" sz="1800" b="0" i="0" u="none" strike="noStrike" kern="0" cap="none" spc="0" normalizeH="0" baseline="0" noProof="0" dirty="0" smtClean="0">
                <a:ln>
                  <a:noFill/>
                </a:ln>
                <a:solidFill>
                  <a:srgbClr val="000099"/>
                </a:solidFill>
                <a:effectLst/>
                <a:uLnTx/>
                <a:uFillTx/>
                <a:latin typeface="Arial Unicode MS" pitchFamily="34" charset="-122"/>
                <a:ea typeface="黑体" pitchFamily="49" charset="-122"/>
                <a:cs typeface="+mn-cs"/>
              </a:rPr>
              <a:t>Alberto </a:t>
            </a:r>
            <a:r>
              <a:rPr kumimoji="0" lang="en-US" altLang="zh-CN" sz="1800" b="0" i="0" u="none" strike="noStrike" kern="0" cap="none" spc="0" normalizeH="0" baseline="0" noProof="0" dirty="0" err="1" smtClean="0">
                <a:ln>
                  <a:noFill/>
                </a:ln>
                <a:solidFill>
                  <a:srgbClr val="000099"/>
                </a:solidFill>
                <a:effectLst/>
                <a:uLnTx/>
                <a:uFillTx/>
                <a:latin typeface="Arial Unicode MS" pitchFamily="34" charset="-122"/>
                <a:ea typeface="黑体" pitchFamily="49" charset="-122"/>
                <a:cs typeface="+mn-cs"/>
              </a:rPr>
              <a:t>Pepe</a:t>
            </a:r>
            <a:r>
              <a:rPr kumimoji="0" lang="zh-CN" altLang="en-US" sz="1800" b="0" i="0" u="none" strike="noStrike" kern="0" cap="none" spc="0" normalizeH="0" baseline="0" noProof="0" dirty="0" smtClean="0">
                <a:ln>
                  <a:noFill/>
                </a:ln>
                <a:effectLst/>
                <a:uLnTx/>
                <a:uFillTx/>
                <a:latin typeface="Arial Unicode MS" pitchFamily="34" charset="-122"/>
                <a:ea typeface="黑体" pitchFamily="49" charset="-122"/>
                <a:cs typeface="+mn-cs"/>
              </a:rPr>
              <a:t>所有</a:t>
            </a:r>
            <a:endParaRPr kumimoji="0" lang="en-US" altLang="zh-CN" sz="1800" b="0" i="0" u="none" strike="noStrike" kern="0" cap="none" spc="0" normalizeH="0" baseline="0" noProof="0" dirty="0" smtClean="0">
              <a:ln>
                <a:noFill/>
              </a:ln>
              <a:effectLst/>
              <a:uLnTx/>
              <a:uFillTx/>
              <a:latin typeface="Arial Unicode MS" pitchFamily="34" charset="-122"/>
              <a:ea typeface="黑体"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zh-CN" altLang="en-US" sz="1800" b="0" i="0" u="none" strike="noStrike" kern="0" cap="none" spc="0" normalizeH="0" baseline="0" noProof="0" dirty="0" smtClean="0">
                <a:ln>
                  <a:noFill/>
                </a:ln>
                <a:effectLst/>
                <a:uLnTx/>
                <a:uFillTx/>
                <a:latin typeface="Arial Unicode MS" pitchFamily="34" charset="-122"/>
                <a:ea typeface="黑体" pitchFamily="49" charset="-122"/>
                <a:cs typeface="+mn-cs"/>
              </a:rPr>
              <a:t>朋友名字</a:t>
            </a:r>
            <a:endParaRPr kumimoji="0" lang="en-US" altLang="zh-CN" sz="1800" b="0" i="0" u="none" strike="noStrike" kern="0" cap="none" spc="0" normalizeH="0" baseline="0" noProof="0" dirty="0" smtClean="0">
              <a:ln>
                <a:noFill/>
              </a:ln>
              <a:effectLst/>
              <a:uLnTx/>
              <a:uFillTx/>
              <a:latin typeface="Arial Unicode MS" pitchFamily="34" charset="-122"/>
              <a:ea typeface="黑体" pitchFamily="49"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18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9" name="Rectangle 14"/>
          <p:cNvSpPr txBox="1">
            <a:spLocks noChangeArrowheads="1"/>
          </p:cNvSpPr>
          <p:nvPr/>
        </p:nvSpPr>
        <p:spPr bwMode="auto">
          <a:xfrm>
            <a:off x="251520" y="6021289"/>
            <a:ext cx="8496944" cy="50405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r>
              <a:rPr lang="zh-CN" altLang="en-US" sz="2400" dirty="0" smtClean="0">
                <a:latin typeface="Arial Unicode MS" pitchFamily="34" charset="-122"/>
                <a:ea typeface="黑体" pitchFamily="49" charset="-122"/>
                <a:sym typeface="Wingdings" pitchFamily="2" charset="2"/>
              </a:rPr>
              <a:t>搜索效率由</a:t>
            </a:r>
            <a:r>
              <a:rPr lang="en-US" altLang="zh-CN" sz="2400" dirty="0" smtClean="0">
                <a:solidFill>
                  <a:srgbClr val="FF0000"/>
                </a:solidFill>
                <a:latin typeface="Arial Unicode MS" pitchFamily="34" charset="-122"/>
                <a:ea typeface="黑体" pitchFamily="49" charset="-122"/>
                <a:sym typeface="Wingdings" pitchFamily="2" charset="2"/>
              </a:rPr>
              <a:t>(k + 1)</a:t>
            </a:r>
            <a:r>
              <a:rPr lang="en-US" altLang="zh-CN" sz="2400" dirty="0" smtClean="0">
                <a:solidFill>
                  <a:srgbClr val="FF0000"/>
                </a:solidFill>
                <a:latin typeface="Arial Unicode MS" pitchFamily="34" charset="-122"/>
                <a:ea typeface="黑体" pitchFamily="49" charset="-122"/>
              </a:rPr>
              <a:t>log</a:t>
            </a:r>
            <a:r>
              <a:rPr lang="en-US" altLang="zh-CN" sz="2400" baseline="-25000" dirty="0" smtClean="0">
                <a:solidFill>
                  <a:srgbClr val="FF0000"/>
                </a:solidFill>
                <a:latin typeface="Arial Unicode MS" pitchFamily="34" charset="-122"/>
                <a:ea typeface="黑体" pitchFamily="49" charset="-122"/>
              </a:rPr>
              <a:t>2</a:t>
            </a:r>
            <a:r>
              <a:rPr lang="en-US" altLang="zh-CN" sz="2400" dirty="0" smtClean="0">
                <a:solidFill>
                  <a:srgbClr val="FF0000"/>
                </a:solidFill>
                <a:latin typeface="Arial Unicode MS" pitchFamily="34" charset="-122"/>
                <a:ea typeface="黑体" pitchFamily="49" charset="-122"/>
              </a:rPr>
              <a:t>n</a:t>
            </a:r>
            <a:r>
              <a:rPr lang="zh-CN" altLang="en-US" sz="2400" dirty="0" smtClean="0">
                <a:latin typeface="Arial Unicode MS" pitchFamily="34" charset="-122"/>
                <a:ea typeface="黑体" pitchFamily="49" charset="-122"/>
              </a:rPr>
              <a:t>提高到</a:t>
            </a:r>
            <a:r>
              <a:rPr lang="en-US" altLang="zh-CN" sz="2400" dirty="0" smtClean="0">
                <a:solidFill>
                  <a:srgbClr val="FF0000"/>
                </a:solidFill>
                <a:latin typeface="Arial Unicode MS" pitchFamily="34" charset="-122"/>
                <a:ea typeface="黑体" pitchFamily="49" charset="-122"/>
              </a:rPr>
              <a:t>log</a:t>
            </a:r>
            <a:r>
              <a:rPr lang="en-US" altLang="zh-CN" sz="2400" baseline="-25000" dirty="0" smtClean="0">
                <a:solidFill>
                  <a:srgbClr val="FF0000"/>
                </a:solidFill>
                <a:latin typeface="Arial Unicode MS" pitchFamily="34" charset="-122"/>
                <a:ea typeface="黑体" pitchFamily="49" charset="-122"/>
              </a:rPr>
              <a:t>2</a:t>
            </a:r>
            <a:r>
              <a:rPr lang="en-US" altLang="zh-CN" sz="2400" dirty="0" smtClean="0">
                <a:solidFill>
                  <a:srgbClr val="FF0000"/>
                </a:solidFill>
                <a:latin typeface="Arial Unicode MS" pitchFamily="34" charset="-122"/>
                <a:ea typeface="黑体" pitchFamily="49" charset="-122"/>
              </a:rPr>
              <a:t>n</a:t>
            </a:r>
            <a:r>
              <a:rPr lang="en-US" altLang="zh-CN" sz="2400" dirty="0" smtClean="0">
                <a:latin typeface="Arial Unicode MS" pitchFamily="34" charset="-122"/>
                <a:ea typeface="黑体" pitchFamily="49" charset="-122"/>
                <a:sym typeface="Wingdings" pitchFamily="2" charset="2"/>
              </a:rPr>
              <a:t> </a:t>
            </a:r>
            <a:endParaRPr lang="zh-CN" altLang="en-US" sz="2400" dirty="0">
              <a:latin typeface="Arial Unicode MS" pitchFamily="34" charset="-122"/>
              <a:ea typeface="黑体" pitchFamily="49" charset="-122"/>
              <a:sym typeface="Wingdings" pitchFamily="2" charset="2"/>
            </a:endParaRPr>
          </a:p>
        </p:txBody>
      </p:sp>
      <p:sp>
        <p:nvSpPr>
          <p:cNvPr id="10" name="灯片编号占位符 9"/>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图搜索 </a:t>
            </a:r>
            <a:r>
              <a:rPr lang="en-US" altLang="zh-CN" sz="3600" b="1" dirty="0" smtClean="0">
                <a:solidFill>
                  <a:srgbClr val="C00000"/>
                </a:solidFill>
                <a:latin typeface="Arial Unicode MS" pitchFamily="34" charset="-122"/>
                <a:ea typeface="黑体" pitchFamily="49" charset="-122"/>
              </a:rPr>
              <a:t>vs. Web</a:t>
            </a:r>
            <a:r>
              <a:rPr lang="zh-CN" altLang="en-US" sz="3600" b="1" dirty="0" smtClean="0">
                <a:solidFill>
                  <a:srgbClr val="C00000"/>
                </a:solidFill>
                <a:latin typeface="Arial Unicode MS" pitchFamily="34" charset="-122"/>
                <a:ea typeface="黑体" pitchFamily="49" charset="-122"/>
              </a:rPr>
              <a:t>搜索</a:t>
            </a:r>
            <a:endParaRPr lang="zh-CN" altLang="en-US" sz="3600" b="1" dirty="0">
              <a:solidFill>
                <a:srgbClr val="C00000"/>
              </a:solidFill>
              <a:latin typeface="Arial Unicode MS" pitchFamily="34" charset="-122"/>
              <a:ea typeface="黑体" pitchFamily="49" charset="-122"/>
            </a:endParaRPr>
          </a:p>
        </p:txBody>
      </p:sp>
      <p:sp>
        <p:nvSpPr>
          <p:cNvPr id="3" name="内容占位符 2"/>
          <p:cNvSpPr>
            <a:spLocks noGrp="1"/>
          </p:cNvSpPr>
          <p:nvPr>
            <p:ph idx="1"/>
          </p:nvPr>
        </p:nvSpPr>
        <p:spPr>
          <a:xfrm>
            <a:off x="4283968" y="2420888"/>
            <a:ext cx="4464496" cy="2088232"/>
          </a:xfrm>
        </p:spPr>
        <p:txBody>
          <a:bodyPr/>
          <a:lstStyle/>
          <a:p>
            <a:r>
              <a:rPr lang="zh-CN" altLang="en-US" sz="2400" dirty="0" smtClean="0">
                <a:ea typeface="黑体" pitchFamily="49" charset="-122"/>
              </a:rPr>
              <a:t>关键字 </a:t>
            </a:r>
            <a:r>
              <a:rPr lang="en-US" altLang="zh-CN" sz="2400" dirty="0" smtClean="0">
                <a:latin typeface="Arial Unicode MS" pitchFamily="34" charset="-122"/>
                <a:ea typeface="黑体" pitchFamily="49" charset="-122"/>
              </a:rPr>
              <a:t>vs. </a:t>
            </a:r>
            <a:r>
              <a:rPr lang="zh-CN" altLang="en-US" sz="2400" dirty="0" smtClean="0">
                <a:solidFill>
                  <a:srgbClr val="FF0000"/>
                </a:solidFill>
                <a:latin typeface="Arial Unicode MS" pitchFamily="34" charset="-122"/>
                <a:ea typeface="黑体" pitchFamily="49" charset="-122"/>
              </a:rPr>
              <a:t>短语、短句子</a:t>
            </a:r>
            <a:endParaRPr lang="en-US" altLang="zh-CN" sz="2400" dirty="0" smtClean="0">
              <a:solidFill>
                <a:srgbClr val="FF0000"/>
              </a:solidFill>
              <a:latin typeface="Arial Unicode MS" pitchFamily="34" charset="-122"/>
              <a:ea typeface="黑体" pitchFamily="49" charset="-122"/>
            </a:endParaRPr>
          </a:p>
          <a:p>
            <a:r>
              <a:rPr lang="zh-CN" altLang="en-US" sz="2400" dirty="0" smtClean="0">
                <a:latin typeface="Arial Unicode MS" pitchFamily="34" charset="-122"/>
                <a:ea typeface="黑体" pitchFamily="49" charset="-122"/>
              </a:rPr>
              <a:t>网页</a:t>
            </a:r>
            <a:r>
              <a:rPr lang="en-US" altLang="zh-CN" sz="2400" dirty="0" smtClean="0">
                <a:latin typeface="Arial Unicode MS" pitchFamily="34" charset="-122"/>
                <a:ea typeface="黑体" pitchFamily="49" charset="-122"/>
              </a:rPr>
              <a:t> vs. </a:t>
            </a:r>
            <a:r>
              <a:rPr lang="zh-CN" altLang="en-US" sz="2400" dirty="0" smtClean="0">
                <a:solidFill>
                  <a:srgbClr val="FF0000"/>
                </a:solidFill>
                <a:latin typeface="Arial Unicode MS" pitchFamily="34" charset="-122"/>
                <a:ea typeface="黑体" pitchFamily="49" charset="-122"/>
              </a:rPr>
              <a:t>实体</a:t>
            </a:r>
            <a:r>
              <a:rPr lang="en-US" altLang="zh-CN" sz="2400" dirty="0" smtClean="0">
                <a:solidFill>
                  <a:srgbClr val="FF0000"/>
                </a:solidFill>
                <a:latin typeface="Arial Unicode MS" pitchFamily="34" charset="-122"/>
                <a:ea typeface="黑体" pitchFamily="49" charset="-122"/>
              </a:rPr>
              <a:t>(</a:t>
            </a:r>
            <a:r>
              <a:rPr lang="zh-CN" altLang="en-US" sz="2400" dirty="0" smtClean="0">
                <a:solidFill>
                  <a:srgbClr val="FF0000"/>
                </a:solidFill>
                <a:latin typeface="Arial Unicode MS" pitchFamily="34" charset="-122"/>
                <a:ea typeface="黑体" pitchFamily="49" charset="-122"/>
              </a:rPr>
              <a:t>人，社群等</a:t>
            </a:r>
            <a:r>
              <a:rPr lang="en-US" altLang="zh-CN" sz="2400" dirty="0" smtClean="0">
                <a:solidFill>
                  <a:srgbClr val="FF0000"/>
                </a:solidFill>
                <a:latin typeface="Arial Unicode MS" pitchFamily="34" charset="-122"/>
                <a:ea typeface="黑体" pitchFamily="49" charset="-122"/>
              </a:rPr>
              <a:t>)</a:t>
            </a:r>
          </a:p>
          <a:p>
            <a:r>
              <a:rPr lang="zh-CN" altLang="en-US" sz="2400" dirty="0" smtClean="0">
                <a:latin typeface="Arial Unicode MS" pitchFamily="34" charset="-122"/>
                <a:ea typeface="黑体" pitchFamily="49" charset="-122"/>
              </a:rPr>
              <a:t>无生命特征 </a:t>
            </a:r>
            <a:r>
              <a:rPr lang="en-US" altLang="zh-CN" sz="2400" dirty="0" smtClean="0">
                <a:latin typeface="Arial Unicode MS" pitchFamily="34" charset="-122"/>
                <a:ea typeface="黑体" pitchFamily="49" charset="-122"/>
              </a:rPr>
              <a:t>vs. </a:t>
            </a:r>
            <a:r>
              <a:rPr lang="zh-CN" altLang="en-US" sz="2400" dirty="0" smtClean="0">
                <a:solidFill>
                  <a:srgbClr val="FF0000"/>
                </a:solidFill>
                <a:ea typeface="黑体" pitchFamily="49" charset="-122"/>
              </a:rPr>
              <a:t>人的行为特征</a:t>
            </a:r>
            <a:endParaRPr lang="en-US" altLang="zh-CN" sz="2400" dirty="0" smtClean="0">
              <a:solidFill>
                <a:srgbClr val="FF0000"/>
              </a:solidFill>
              <a:latin typeface="Arial Unicode MS" pitchFamily="34" charset="-122"/>
              <a:ea typeface="黑体" pitchFamily="49" charset="-122"/>
            </a:endParaRPr>
          </a:p>
          <a:p>
            <a:r>
              <a:rPr lang="zh-CN" altLang="en-US" sz="2400" dirty="0" smtClean="0">
                <a:latin typeface="Arial Unicode MS" pitchFamily="34" charset="-122"/>
                <a:ea typeface="黑体" pitchFamily="49" charset="-122"/>
              </a:rPr>
              <a:t>历史</a:t>
            </a:r>
            <a:r>
              <a:rPr lang="zh-CN" altLang="en-US" sz="2400" dirty="0" smtClean="0">
                <a:solidFill>
                  <a:srgbClr val="FF0000"/>
                </a:solidFill>
                <a:latin typeface="Arial Unicode MS" pitchFamily="34" charset="-122"/>
                <a:ea typeface="黑体" pitchFamily="49" charset="-122"/>
              </a:rPr>
              <a:t> </a:t>
            </a:r>
            <a:r>
              <a:rPr lang="en-US" altLang="zh-CN" sz="2400" dirty="0" smtClean="0">
                <a:latin typeface="Arial Unicode MS" pitchFamily="34" charset="-122"/>
                <a:ea typeface="黑体" pitchFamily="49" charset="-122"/>
              </a:rPr>
              <a:t>vs. </a:t>
            </a:r>
            <a:r>
              <a:rPr lang="zh-CN" altLang="en-US" sz="2400" dirty="0" smtClean="0">
                <a:solidFill>
                  <a:srgbClr val="FF0000"/>
                </a:solidFill>
                <a:latin typeface="Arial Unicode MS" pitchFamily="34" charset="-122"/>
                <a:ea typeface="黑体" pitchFamily="49" charset="-122"/>
              </a:rPr>
              <a:t>未来</a:t>
            </a:r>
            <a:endParaRPr lang="zh-CN" altLang="en-US" sz="2400" dirty="0">
              <a:solidFill>
                <a:srgbClr val="FF0000"/>
              </a:solidFill>
              <a:latin typeface="Arial Unicode MS" pitchFamily="34" charset="-122"/>
              <a:ea typeface="黑体" pitchFamily="49" charset="-122"/>
            </a:endParaRPr>
          </a:p>
        </p:txBody>
      </p:sp>
      <p:pic>
        <p:nvPicPr>
          <p:cNvPr id="4" name="图片 3" descr="Google-Search-Vs-Graph-Search-Infographic-infographicsmania.png"/>
          <p:cNvPicPr>
            <a:picLocks noChangeAspect="1"/>
          </p:cNvPicPr>
          <p:nvPr/>
        </p:nvPicPr>
        <p:blipFill>
          <a:blip r:embed="rId2" cstate="print"/>
          <a:stretch>
            <a:fillRect/>
          </a:stretch>
        </p:blipFill>
        <p:spPr>
          <a:xfrm>
            <a:off x="72008" y="878635"/>
            <a:ext cx="3977583" cy="5934741"/>
          </a:xfrm>
          <a:prstGeom prst="rect">
            <a:avLst/>
          </a:prstGeom>
        </p:spPr>
      </p:pic>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13</a:t>
            </a:fld>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学术界关注</a:t>
            </a:r>
            <a:endParaRPr lang="en-US" altLang="zh-CN" sz="3600" b="1" dirty="0">
              <a:solidFill>
                <a:srgbClr val="C00000"/>
              </a:solidFill>
              <a:latin typeface="Arial Unicode MS" pitchFamily="34" charset="-122"/>
              <a:ea typeface="黑体" pitchFamily="49" charset="-122"/>
            </a:endParaRPr>
          </a:p>
        </p:txBody>
      </p:sp>
      <p:sp>
        <p:nvSpPr>
          <p:cNvPr id="7" name="云形标注 6"/>
          <p:cNvSpPr/>
          <p:nvPr/>
        </p:nvSpPr>
        <p:spPr>
          <a:xfrm>
            <a:off x="187896" y="5165576"/>
            <a:ext cx="3240360" cy="1296144"/>
          </a:xfrm>
          <a:prstGeom prst="cloudCallout">
            <a:avLst>
              <a:gd name="adj1" fmla="val 626"/>
              <a:gd name="adj2" fmla="val -78705"/>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ltLang="zh-CN" dirty="0" smtClean="0">
              <a:solidFill>
                <a:srgbClr val="FF0000"/>
              </a:solidFill>
            </a:endParaRPr>
          </a:p>
          <a:p>
            <a:pPr algn="ctr"/>
            <a:r>
              <a:rPr lang="en-US" altLang="zh-CN" b="1" dirty="0" smtClean="0">
                <a:solidFill>
                  <a:srgbClr val="FF0000"/>
                </a:solidFill>
              </a:rPr>
              <a:t>Social computing </a:t>
            </a:r>
          </a:p>
          <a:p>
            <a:pPr algn="ctr"/>
            <a:r>
              <a:rPr lang="en-US" altLang="zh-CN" b="1" dirty="0" smtClean="0">
                <a:solidFill>
                  <a:srgbClr val="FF0000"/>
                </a:solidFill>
              </a:rPr>
              <a:t>&amp; </a:t>
            </a:r>
          </a:p>
          <a:p>
            <a:pPr algn="ctr"/>
            <a:r>
              <a:rPr lang="en-US" altLang="zh-CN" b="1" dirty="0" smtClean="0">
                <a:solidFill>
                  <a:srgbClr val="FF0000"/>
                </a:solidFill>
              </a:rPr>
              <a:t>Web 2.0</a:t>
            </a:r>
          </a:p>
          <a:p>
            <a:pPr algn="ctr"/>
            <a:endParaRPr lang="zh-CN" altLang="en-US" dirty="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grpSp>
        <p:nvGrpSpPr>
          <p:cNvPr id="10" name="组合 9"/>
          <p:cNvGrpSpPr/>
          <p:nvPr/>
        </p:nvGrpSpPr>
        <p:grpSpPr>
          <a:xfrm>
            <a:off x="1066761" y="924495"/>
            <a:ext cx="7033631" cy="4232697"/>
            <a:chOff x="1066761" y="924495"/>
            <a:chExt cx="7033631" cy="4232697"/>
          </a:xfrm>
        </p:grpSpPr>
        <p:pic>
          <p:nvPicPr>
            <p:cNvPr id="1027" name="Picture 3"/>
            <p:cNvPicPr>
              <a:picLocks noChangeAspect="1" noChangeArrowheads="1"/>
            </p:cNvPicPr>
            <p:nvPr/>
          </p:nvPicPr>
          <p:blipFill>
            <a:blip r:embed="rId2" cstate="print"/>
            <a:srcRect/>
            <a:stretch>
              <a:fillRect/>
            </a:stretch>
          </p:blipFill>
          <p:spPr bwMode="auto">
            <a:xfrm>
              <a:off x="1066761" y="924495"/>
              <a:ext cx="7033631" cy="4232697"/>
            </a:xfrm>
            <a:prstGeom prst="rect">
              <a:avLst/>
            </a:prstGeom>
            <a:noFill/>
            <a:ln w="9525">
              <a:noFill/>
              <a:miter lim="800000"/>
              <a:headEnd/>
              <a:tailEnd/>
            </a:ln>
          </p:spPr>
        </p:pic>
        <p:sp>
          <p:nvSpPr>
            <p:cNvPr id="9" name="矩形 8"/>
            <p:cNvSpPr/>
            <p:nvPr/>
          </p:nvSpPr>
          <p:spPr>
            <a:xfrm>
              <a:off x="7524328" y="1809120"/>
              <a:ext cx="144016" cy="27000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grpSp>
    </p:spTree>
    <p:extLst>
      <p:ext uri="{BB962C8B-B14F-4D97-AF65-F5344CB8AC3E}">
        <p14:creationId xmlns:p14="http://schemas.microsoft.com/office/powerpoint/2010/main" xmlns="" val="14154922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85720" y="2159644"/>
            <a:ext cx="8358246" cy="1341363"/>
          </a:xfrm>
          <a:prstGeom prst="rect">
            <a:avLst/>
          </a:prstGeom>
        </p:spPr>
        <p:txBody>
          <a:bodyPr/>
          <a:lstStyle/>
          <a:p>
            <a:pPr lvl="0" algn="ctr" eaLnBrk="0" hangingPunct="0">
              <a:defRPr/>
            </a:pPr>
            <a:r>
              <a:rPr lang="zh-CN" altLang="en-US" sz="4000" b="1" kern="0" dirty="0" smtClean="0">
                <a:solidFill>
                  <a:srgbClr val="C00000"/>
                </a:solidFill>
                <a:latin typeface="+mj-lt"/>
                <a:ea typeface="+mj-ea"/>
                <a:cs typeface="+mj-cs"/>
              </a:rPr>
              <a:t>大图搜索的挑战性</a:t>
            </a:r>
            <a:endParaRPr lang="zh-CN" altLang="en-US" sz="3600" b="1" kern="0" dirty="0" smtClean="0">
              <a:solidFill>
                <a:srgbClr val="C00000"/>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C00000"/>
                </a:solidFill>
                <a:effectLst/>
                <a:uLnTx/>
                <a:uFillTx/>
                <a:latin typeface="+mj-lt"/>
                <a:ea typeface="+mj-ea"/>
                <a:cs typeface="+mj-cs"/>
              </a:rPr>
              <a:t>(Challenges)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71414"/>
            <a:ext cx="8640960" cy="796908"/>
          </a:xfrm>
        </p:spPr>
        <p:txBody>
          <a:bodyPr/>
          <a:lstStyle/>
          <a:p>
            <a:r>
              <a:rPr lang="zh-CN" altLang="en-US" sz="3600" b="1" dirty="0" smtClean="0">
                <a:solidFill>
                  <a:srgbClr val="C00000"/>
                </a:solidFill>
                <a:latin typeface="Arial Unicode MS" pitchFamily="34" charset="-122"/>
                <a:ea typeface="黑体" pitchFamily="49" charset="-122"/>
              </a:rPr>
              <a:t>大图数据，如社会网络等</a:t>
            </a:r>
            <a:endParaRPr lang="zh-CN" altLang="en-US" sz="3600" b="1" dirty="0">
              <a:solidFill>
                <a:srgbClr val="C00000"/>
              </a:solidFill>
              <a:latin typeface="Arial Unicode MS" pitchFamily="34" charset="-122"/>
              <a:ea typeface="黑体" pitchFamily="49" charset="-122"/>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2843808" y="1090211"/>
            <a:ext cx="6086450" cy="2554813"/>
          </a:xfrm>
          <a:prstGeom prst="rect">
            <a:avLst/>
          </a:prstGeom>
          <a:noFill/>
          <a:ln w="9525">
            <a:noFill/>
            <a:miter lim="800000"/>
            <a:headEnd/>
            <a:tailEnd/>
          </a:ln>
        </p:spPr>
      </p:pic>
      <p:pic>
        <p:nvPicPr>
          <p:cNvPr id="10" name="图片 9" descr="blog-apr-13.jpg"/>
          <p:cNvPicPr>
            <a:picLocks noChangeAspect="1"/>
          </p:cNvPicPr>
          <p:nvPr/>
        </p:nvPicPr>
        <p:blipFill>
          <a:blip r:embed="rId4" cstate="print"/>
          <a:stretch>
            <a:fillRect/>
          </a:stretch>
        </p:blipFill>
        <p:spPr>
          <a:xfrm>
            <a:off x="251520" y="1559195"/>
            <a:ext cx="2438400" cy="1475232"/>
          </a:xfrm>
          <a:prstGeom prst="rect">
            <a:avLst/>
          </a:prstGeom>
        </p:spPr>
      </p:pic>
      <p:sp>
        <p:nvSpPr>
          <p:cNvPr id="8" name="TextBox 7"/>
          <p:cNvSpPr txBox="1"/>
          <p:nvPr/>
        </p:nvSpPr>
        <p:spPr>
          <a:xfrm>
            <a:off x="539552" y="4335487"/>
            <a:ext cx="78488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FF0000"/>
                </a:solidFill>
                <a:latin typeface="Arial Unicode MS" pitchFamily="34" charset="-122"/>
                <a:ea typeface="黑体" pitchFamily="49" charset="-122"/>
              </a:rPr>
              <a:t>数据量大</a:t>
            </a:r>
            <a:r>
              <a:rPr lang="zh-CN" altLang="en-US" sz="2400" dirty="0" smtClean="0">
                <a:latin typeface="Arial Unicode MS" pitchFamily="34" charset="-122"/>
                <a:ea typeface="黑体" pitchFamily="49" charset="-122"/>
              </a:rPr>
              <a:t>： </a:t>
            </a:r>
            <a:r>
              <a:rPr lang="zh-CN" altLang="en-US" sz="2400" dirty="0" smtClean="0">
                <a:sym typeface="Wingdings" pitchFamily="2" charset="2"/>
              </a:rPr>
              <a:t>高效的图搜索需要在均衡查询性能与准确性</a:t>
            </a:r>
            <a:endParaRPr lang="en-US" altLang="zh-CN" sz="2400" b="1" dirty="0" smtClean="0">
              <a:ea typeface="黑体" pitchFamily="49" charset="-122"/>
              <a:sym typeface="Wingdings" pitchFamily="2" charset="2"/>
            </a:endParaRPr>
          </a:p>
        </p:txBody>
      </p:sp>
      <p:sp>
        <p:nvSpPr>
          <p:cNvPr id="9" name="TextBox 8"/>
          <p:cNvSpPr txBox="1"/>
          <p:nvPr/>
        </p:nvSpPr>
        <p:spPr>
          <a:xfrm>
            <a:off x="539552" y="4911551"/>
            <a:ext cx="78488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FF0000"/>
                </a:solidFill>
                <a:latin typeface="Arial Unicode MS" pitchFamily="34" charset="-122"/>
                <a:ea typeface="黑体" pitchFamily="49" charset="-122"/>
                <a:sym typeface="Wingdings" pitchFamily="2" charset="2"/>
              </a:rPr>
              <a:t>数据变化频繁</a:t>
            </a:r>
            <a:r>
              <a:rPr lang="zh-CN" altLang="en-US" sz="2400" dirty="0" smtClean="0">
                <a:latin typeface="Arial Unicode MS" pitchFamily="34" charset="-122"/>
                <a:ea typeface="黑体" pitchFamily="49" charset="-122"/>
                <a:sym typeface="Wingdings" pitchFamily="2" charset="2"/>
              </a:rPr>
              <a:t>：</a:t>
            </a:r>
            <a:r>
              <a:rPr lang="zh-CN" altLang="en-US" sz="2400" dirty="0" smtClean="0">
                <a:ea typeface="黑体" pitchFamily="49" charset="-122"/>
                <a:sym typeface="Wingdings" pitchFamily="2" charset="2"/>
              </a:rPr>
              <a:t>融合数据的动态性和时间特征</a:t>
            </a:r>
            <a:endParaRPr lang="en-US" altLang="zh-CN" sz="2400" dirty="0" smtClean="0">
              <a:ea typeface="黑体" pitchFamily="49" charset="-122"/>
              <a:sym typeface="Wingdings" pitchFamily="2" charset="2"/>
            </a:endParaRPr>
          </a:p>
        </p:txBody>
      </p:sp>
      <p:sp>
        <p:nvSpPr>
          <p:cNvPr id="12" name="TextBox 11"/>
          <p:cNvSpPr txBox="1"/>
          <p:nvPr/>
        </p:nvSpPr>
        <p:spPr>
          <a:xfrm>
            <a:off x="539552" y="5487615"/>
            <a:ext cx="784887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FF0000"/>
                </a:solidFill>
                <a:ea typeface="黑体" pitchFamily="49" charset="-122"/>
              </a:rPr>
              <a:t>数据丢失和不确定性</a:t>
            </a:r>
            <a:r>
              <a:rPr lang="zh-CN" altLang="en-US" sz="2400" dirty="0" smtClean="0">
                <a:ea typeface="黑体" pitchFamily="49" charset="-122"/>
              </a:rPr>
              <a:t>：</a:t>
            </a:r>
            <a:r>
              <a:rPr lang="zh-CN" altLang="en-US" sz="2400" dirty="0" smtClean="0"/>
              <a:t>提高数据的质量，减少负面影响</a:t>
            </a:r>
            <a:r>
              <a:rPr lang="en-US" altLang="zh-CN" sz="2400" dirty="0" smtClean="0"/>
              <a:t>.</a:t>
            </a:r>
            <a:endParaRPr lang="en-US" altLang="zh-CN" sz="2400" b="1" dirty="0" smtClean="0">
              <a:ea typeface="黑体" pitchFamily="49" charset="-122"/>
              <a:sym typeface="Wingdings" pitchFamily="2" charset="2"/>
            </a:endParaRPr>
          </a:p>
        </p:txBody>
      </p:sp>
      <p:sp>
        <p:nvSpPr>
          <p:cNvPr id="13" name="灯片编号占位符 12"/>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FAE</a:t>
            </a:r>
            <a:r>
              <a:rPr lang="zh-CN" altLang="en-US" sz="3600" b="1" dirty="0" smtClean="0">
                <a:solidFill>
                  <a:srgbClr val="C00000"/>
                </a:solidFill>
              </a:rPr>
              <a:t>法则</a:t>
            </a:r>
            <a:endParaRPr lang="zh-CN" altLang="en-US" sz="3600" b="1" dirty="0">
              <a:solidFill>
                <a:srgbClr val="C00000"/>
              </a:solidFill>
            </a:endParaRPr>
          </a:p>
        </p:txBody>
      </p:sp>
      <p:sp>
        <p:nvSpPr>
          <p:cNvPr id="3" name="内容占位符 2"/>
          <p:cNvSpPr>
            <a:spLocks noGrp="1"/>
          </p:cNvSpPr>
          <p:nvPr>
            <p:ph idx="1"/>
          </p:nvPr>
        </p:nvSpPr>
        <p:spPr/>
        <p:txBody>
          <a:bodyPr/>
          <a:lstStyle/>
          <a:p>
            <a:r>
              <a:rPr lang="zh-CN" altLang="en-US" sz="2800" dirty="0" smtClean="0">
                <a:solidFill>
                  <a:srgbClr val="000099"/>
                </a:solidFill>
                <a:latin typeface="+mn-ea"/>
              </a:rPr>
              <a:t>在大量、动态和不确定图数据中：</a:t>
            </a:r>
            <a:endParaRPr lang="en-US" altLang="zh-CN" sz="2800" dirty="0" smtClean="0">
              <a:solidFill>
                <a:srgbClr val="000099"/>
              </a:solidFill>
              <a:latin typeface="+mn-ea"/>
            </a:endParaRPr>
          </a:p>
          <a:p>
            <a:pPr lvl="1"/>
            <a:r>
              <a:rPr lang="en-US" altLang="zh-CN" b="1" dirty="0" smtClean="0">
                <a:solidFill>
                  <a:srgbClr val="FF0000"/>
                </a:solidFill>
                <a:latin typeface="+mn-ea"/>
              </a:rPr>
              <a:t>F</a:t>
            </a:r>
            <a:r>
              <a:rPr lang="en-US" altLang="zh-CN" dirty="0" smtClean="0">
                <a:latin typeface="+mn-ea"/>
              </a:rPr>
              <a:t>:</a:t>
            </a:r>
            <a:r>
              <a:rPr lang="zh-CN" altLang="en-US" dirty="0" smtClean="0">
                <a:latin typeface="+mn-ea"/>
              </a:rPr>
              <a:t>如何提供</a:t>
            </a:r>
            <a:r>
              <a:rPr lang="zh-CN" altLang="en-US" dirty="0" smtClean="0">
                <a:solidFill>
                  <a:srgbClr val="FF0000"/>
                </a:solidFill>
                <a:latin typeface="+mn-ea"/>
              </a:rPr>
              <a:t>友好的</a:t>
            </a:r>
            <a:r>
              <a:rPr lang="zh-CN" altLang="en-US" dirty="0" smtClean="0">
                <a:latin typeface="+mn-ea"/>
              </a:rPr>
              <a:t>图搜索界面？</a:t>
            </a:r>
            <a:endParaRPr lang="en-US" altLang="zh-CN" dirty="0" smtClean="0">
              <a:latin typeface="+mn-ea"/>
            </a:endParaRPr>
          </a:p>
          <a:p>
            <a:pPr lvl="1"/>
            <a:r>
              <a:rPr lang="en-US" altLang="zh-CN" b="1" dirty="0" smtClean="0">
                <a:solidFill>
                  <a:srgbClr val="FF0000"/>
                </a:solidFill>
                <a:latin typeface="+mn-ea"/>
              </a:rPr>
              <a:t>A</a:t>
            </a:r>
            <a:r>
              <a:rPr lang="en-US" altLang="zh-CN" dirty="0" smtClean="0">
                <a:latin typeface="+mn-ea"/>
              </a:rPr>
              <a:t>:</a:t>
            </a:r>
            <a:r>
              <a:rPr lang="zh-CN" altLang="en-US" dirty="0" smtClean="0">
                <a:latin typeface="+mn-ea"/>
              </a:rPr>
              <a:t>如何搜索“信息”</a:t>
            </a:r>
            <a:r>
              <a:rPr lang="zh-CN" altLang="en-US" dirty="0" smtClean="0">
                <a:solidFill>
                  <a:srgbClr val="FF0000"/>
                </a:solidFill>
                <a:latin typeface="+mn-ea"/>
              </a:rPr>
              <a:t>更准</a:t>
            </a:r>
            <a:r>
              <a:rPr lang="en-US" altLang="zh-CN" dirty="0" smtClean="0">
                <a:solidFill>
                  <a:srgbClr val="FF0000"/>
                </a:solidFill>
                <a:latin typeface="+mn-ea"/>
              </a:rPr>
              <a:t>?</a:t>
            </a:r>
          </a:p>
          <a:p>
            <a:pPr lvl="1"/>
            <a:r>
              <a:rPr lang="en-US" altLang="zh-CN" b="1" dirty="0" smtClean="0">
                <a:solidFill>
                  <a:srgbClr val="FF0000"/>
                </a:solidFill>
                <a:latin typeface="+mn-ea"/>
              </a:rPr>
              <a:t>E</a:t>
            </a:r>
            <a:r>
              <a:rPr lang="en-US" altLang="zh-CN" dirty="0" smtClean="0">
                <a:latin typeface="+mn-ea"/>
              </a:rPr>
              <a:t>:</a:t>
            </a:r>
            <a:r>
              <a:rPr lang="zh-CN" altLang="en-US" dirty="0" smtClean="0">
                <a:latin typeface="+mn-ea"/>
              </a:rPr>
              <a:t>如何搜索“信息”</a:t>
            </a:r>
            <a:r>
              <a:rPr lang="zh-CN" altLang="en-US" dirty="0" smtClean="0">
                <a:solidFill>
                  <a:srgbClr val="FF0000"/>
                </a:solidFill>
                <a:latin typeface="+mn-ea"/>
              </a:rPr>
              <a:t>更快</a:t>
            </a:r>
            <a:r>
              <a:rPr lang="en-US" altLang="zh-CN" dirty="0" smtClean="0">
                <a:solidFill>
                  <a:srgbClr val="FF0000"/>
                </a:solidFill>
                <a:latin typeface="+mn-ea"/>
              </a:rPr>
              <a:t>?</a:t>
            </a:r>
            <a:endParaRPr lang="en-US" altLang="zh-CN" dirty="0" smtClean="0">
              <a:latin typeface="+mn-ea"/>
            </a:endParaRPr>
          </a:p>
          <a:p>
            <a:pPr lvl="1"/>
            <a:endParaRPr lang="zh-CN" altLang="en-US" dirty="0">
              <a:latin typeface="+mn-ea"/>
            </a:endParaRPr>
          </a:p>
        </p:txBody>
      </p:sp>
      <p:pic>
        <p:nvPicPr>
          <p:cNvPr id="12" name="图片 11" descr="blog-apr-13.jpg"/>
          <p:cNvPicPr>
            <a:picLocks noChangeAspect="1"/>
          </p:cNvPicPr>
          <p:nvPr/>
        </p:nvPicPr>
        <p:blipFill>
          <a:blip r:embed="rId2" cstate="print"/>
          <a:stretch>
            <a:fillRect/>
          </a:stretch>
        </p:blipFill>
        <p:spPr>
          <a:xfrm>
            <a:off x="6516216" y="1233688"/>
            <a:ext cx="2438400" cy="1475232"/>
          </a:xfrm>
          <a:prstGeom prst="rect">
            <a:avLst/>
          </a:prstGeom>
        </p:spPr>
      </p:pic>
      <p:grpSp>
        <p:nvGrpSpPr>
          <p:cNvPr id="5" name="组合 17"/>
          <p:cNvGrpSpPr/>
          <p:nvPr/>
        </p:nvGrpSpPr>
        <p:grpSpPr>
          <a:xfrm>
            <a:off x="3275856" y="3645024"/>
            <a:ext cx="5616624" cy="2347424"/>
            <a:chOff x="755576" y="3846721"/>
            <a:chExt cx="5976664" cy="2606615"/>
          </a:xfrm>
        </p:grpSpPr>
        <p:pic>
          <p:nvPicPr>
            <p:cNvPr id="1028" name="Picture 4" descr="C:\Program Files (x86)\Microsoft Office\MEDIA\CAGCAT10\j0285750.wmf"/>
            <p:cNvPicPr>
              <a:picLocks noChangeAspect="1" noChangeArrowheads="1"/>
            </p:cNvPicPr>
            <p:nvPr/>
          </p:nvPicPr>
          <p:blipFill>
            <a:blip r:embed="rId3" cstate="print"/>
            <a:srcRect/>
            <a:stretch>
              <a:fillRect/>
            </a:stretch>
          </p:blipFill>
          <p:spPr bwMode="auto">
            <a:xfrm>
              <a:off x="4716016" y="4581128"/>
              <a:ext cx="2016224" cy="1512168"/>
            </a:xfrm>
            <a:prstGeom prst="rect">
              <a:avLst/>
            </a:prstGeom>
            <a:noFill/>
          </p:spPr>
        </p:pic>
        <p:pic>
          <p:nvPicPr>
            <p:cNvPr id="1026" name="Picture 2" descr="C:\Program Files (x86)\Microsoft Office\MEDIA\CAGCAT10\j0292020.wmf"/>
            <p:cNvPicPr>
              <a:picLocks noChangeAspect="1" noChangeArrowheads="1"/>
            </p:cNvPicPr>
            <p:nvPr/>
          </p:nvPicPr>
          <p:blipFill>
            <a:blip r:embed="rId4" cstate="print"/>
            <a:srcRect/>
            <a:stretch>
              <a:fillRect/>
            </a:stretch>
          </p:blipFill>
          <p:spPr bwMode="auto">
            <a:xfrm>
              <a:off x="755576" y="3846721"/>
              <a:ext cx="2880320" cy="2606615"/>
            </a:xfrm>
            <a:prstGeom prst="rect">
              <a:avLst/>
            </a:prstGeom>
            <a:noFill/>
          </p:spPr>
        </p:pic>
        <p:pic>
          <p:nvPicPr>
            <p:cNvPr id="17" name="图片 16" descr="download (1).jpg"/>
            <p:cNvPicPr>
              <a:picLocks noChangeAspect="1"/>
            </p:cNvPicPr>
            <p:nvPr/>
          </p:nvPicPr>
          <p:blipFill>
            <a:blip r:embed="rId5" cstate="print"/>
            <a:stretch>
              <a:fillRect/>
            </a:stretch>
          </p:blipFill>
          <p:spPr>
            <a:xfrm>
              <a:off x="2627784" y="4322787"/>
              <a:ext cx="2390775" cy="1914525"/>
            </a:xfrm>
            <a:prstGeom prst="rect">
              <a:avLst/>
            </a:prstGeom>
          </p:spPr>
        </p:pic>
      </p:grpSp>
      <p:graphicFrame>
        <p:nvGraphicFramePr>
          <p:cNvPr id="11" name="内容占位符 4"/>
          <p:cNvGraphicFramePr>
            <a:graphicFrameLocks/>
          </p:cNvGraphicFramePr>
          <p:nvPr/>
        </p:nvGraphicFramePr>
        <p:xfrm>
          <a:off x="107504" y="3284984"/>
          <a:ext cx="3168351" cy="295232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灯片编号占位符 12"/>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14" name="矩形 13"/>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Jia</a:t>
            </a:r>
            <a:r>
              <a:rPr lang="en-US" altLang="zh-CN" sz="1400" dirty="0" smtClean="0">
                <a:ea typeface="黑体" pitchFamily="49" charset="-122"/>
              </a:rPr>
              <a:t> Li, </a:t>
            </a:r>
            <a:r>
              <a:rPr lang="en-US" altLang="zh-CN" sz="1400" dirty="0" err="1" smtClean="0">
                <a:ea typeface="黑体" pitchFamily="49" charset="-122"/>
              </a:rPr>
              <a:t>Chunming</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Xuelian</a:t>
            </a:r>
            <a:r>
              <a:rPr lang="en-US" altLang="zh-CN" sz="1400" dirty="0" smtClean="0">
                <a:ea typeface="黑体" pitchFamily="49" charset="-122"/>
              </a:rPr>
              <a:t> Lin,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Big Graph Search: Challenges and Techniques. </a:t>
            </a:r>
            <a:r>
              <a:rPr lang="en-US" altLang="zh-CN" sz="1400" b="1" dirty="0" smtClean="0">
                <a:solidFill>
                  <a:srgbClr val="CC3300"/>
                </a:solidFill>
                <a:ea typeface="黑体" pitchFamily="49" charset="-122"/>
              </a:rPr>
              <a:t>Frontiers of Computer Science, 2016. (invited)</a:t>
            </a:r>
            <a:endParaRPr lang="zh-CN" altLang="en-US" sz="1400" b="1" dirty="0" smtClean="0">
              <a:solidFill>
                <a:srgbClr val="CC33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友好性</a:t>
            </a:r>
            <a:r>
              <a:rPr lang="en-US" altLang="zh-CN" sz="3600" b="1" dirty="0" smtClean="0">
                <a:solidFill>
                  <a:srgbClr val="C00000"/>
                </a:solidFill>
                <a:latin typeface="Arial Unicode MS" pitchFamily="34" charset="-122"/>
                <a:ea typeface="黑体" pitchFamily="49" charset="-122"/>
              </a:rPr>
              <a:t>(Friendliness)</a:t>
            </a:r>
            <a:endParaRPr lang="zh-CN" altLang="en-US" sz="3600" b="1" dirty="0">
              <a:solidFill>
                <a:srgbClr val="C00000"/>
              </a:solidFill>
              <a:latin typeface="Arial Unicode MS" pitchFamily="34" charset="-122"/>
              <a:ea typeface="黑体" pitchFamily="49" charset="-122"/>
            </a:endParaRPr>
          </a:p>
        </p:txBody>
      </p:sp>
      <p:sp>
        <p:nvSpPr>
          <p:cNvPr id="7" name="内容占位符 2"/>
          <p:cNvSpPr txBox="1">
            <a:spLocks/>
          </p:cNvSpPr>
          <p:nvPr/>
        </p:nvSpPr>
        <p:spPr bwMode="auto">
          <a:xfrm>
            <a:off x="323528" y="928100"/>
            <a:ext cx="8501122" cy="2500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Tx/>
              <a:buChar char="•"/>
            </a:pPr>
            <a:r>
              <a:rPr lang="zh-CN" altLang="en-US" sz="2800" dirty="0" smtClean="0">
                <a:latin typeface="+mn-ea"/>
                <a:ea typeface="+mn-ea"/>
              </a:rPr>
              <a:t>如何以</a:t>
            </a:r>
            <a:r>
              <a:rPr lang="zh-CN" altLang="en-US" sz="2800" dirty="0" smtClean="0">
                <a:solidFill>
                  <a:srgbClr val="FF0000"/>
                </a:solidFill>
                <a:latin typeface="+mn-ea"/>
                <a:ea typeface="+mn-ea"/>
              </a:rPr>
              <a:t>友好的方式</a:t>
            </a:r>
            <a:r>
              <a:rPr lang="zh-CN" altLang="en-US" sz="2800" dirty="0" smtClean="0">
                <a:latin typeface="+mn-ea"/>
                <a:ea typeface="+mn-ea"/>
              </a:rPr>
              <a:t>提供“图搜索”的查询界面？</a:t>
            </a:r>
            <a:endParaRPr kumimoji="0" lang="en-US" altLang="zh-CN" sz="2800" b="0" i="0" u="none" strike="noStrike" kern="0" cap="none" spc="0" normalizeH="0" baseline="0" noProof="0" dirty="0" smtClean="0">
              <a:ln>
                <a:noFill/>
              </a:ln>
              <a:solidFill>
                <a:srgbClr val="000099"/>
              </a:solidFill>
              <a:effectLst/>
              <a:uLnTx/>
              <a:uFillTx/>
              <a:latin typeface="+mn-ea"/>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solidFill>
                  <a:srgbClr val="FF0000"/>
                </a:solidFill>
                <a:latin typeface="+mn-ea"/>
                <a:ea typeface="+mn-ea"/>
              </a:rPr>
              <a:t>关键字的搜索模式非常友好</a:t>
            </a:r>
            <a:endParaRPr lang="en-US" altLang="zh-CN" sz="2400" kern="0" dirty="0" smtClean="0">
              <a:solidFill>
                <a:srgbClr val="FF0000"/>
              </a:solidFill>
              <a:latin typeface="+mn-ea"/>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latin typeface="+mn-ea"/>
                <a:ea typeface="+mn-ea"/>
              </a:rPr>
              <a:t>直接让用户输入模式图非常不友好</a:t>
            </a:r>
            <a:endParaRPr lang="en-US" altLang="zh-CN" sz="2400" kern="0" dirty="0" smtClean="0">
              <a:latin typeface="+mn-ea"/>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latin typeface="+mn-ea"/>
                <a:ea typeface="+mn-ea"/>
              </a:rPr>
              <a:t>提供方便的方式</a:t>
            </a:r>
            <a:r>
              <a:rPr lang="zh-CN" altLang="en-US" sz="2400" kern="0" dirty="0" smtClean="0">
                <a:solidFill>
                  <a:srgbClr val="FF0000"/>
                </a:solidFill>
                <a:latin typeface="+mn-ea"/>
                <a:ea typeface="+mn-ea"/>
              </a:rPr>
              <a:t>隐式</a:t>
            </a:r>
            <a:r>
              <a:rPr lang="zh-CN" altLang="en-US" sz="2400" kern="0" dirty="0" smtClean="0">
                <a:latin typeface="+mn-ea"/>
                <a:ea typeface="+mn-ea"/>
              </a:rPr>
              <a:t>表达查询图</a:t>
            </a:r>
            <a:endParaRPr lang="en-US" altLang="zh-CN" sz="2400" kern="0" dirty="0" smtClean="0">
              <a:latin typeface="+mn-ea"/>
              <a:ea typeface="+mn-ea"/>
            </a:endParaRPr>
          </a:p>
          <a:p>
            <a:pPr marL="1200150" lvl="2" indent="-285750" eaLnBrk="0" hangingPunct="0">
              <a:spcBef>
                <a:spcPct val="20000"/>
              </a:spcBef>
              <a:buFontTx/>
              <a:buChar char="–"/>
            </a:pPr>
            <a:r>
              <a:rPr kumimoji="0" lang="zh-CN" altLang="en-US" sz="2400" b="0" i="0" u="none" strike="noStrike" kern="0" cap="none" spc="0" normalizeH="0" baseline="0" noProof="0" dirty="0" smtClean="0">
                <a:ln>
                  <a:noFill/>
                </a:ln>
                <a:solidFill>
                  <a:schemeClr val="tx1"/>
                </a:solidFill>
                <a:effectLst/>
                <a:uLnTx/>
                <a:uFillTx/>
                <a:latin typeface="+mn-ea"/>
                <a:ea typeface="+mn-ea"/>
              </a:rPr>
              <a:t>如，</a:t>
            </a:r>
            <a:r>
              <a:rPr kumimoji="0" lang="en-US" altLang="zh-CN" sz="2400" b="0" i="0" u="none" strike="noStrike" kern="0" cap="none" spc="0" normalizeH="0" baseline="0" noProof="0" dirty="0" err="1" smtClean="0">
                <a:ln>
                  <a:noFill/>
                </a:ln>
                <a:solidFill>
                  <a:schemeClr val="tx1"/>
                </a:solidFill>
                <a:effectLst/>
                <a:uLnTx/>
                <a:uFillTx/>
                <a:latin typeface="+mn-ea"/>
                <a:ea typeface="+mn-ea"/>
              </a:rPr>
              <a:t>Facebook</a:t>
            </a:r>
            <a:r>
              <a:rPr kumimoji="0" lang="zh-CN" altLang="en-US" sz="2400" b="0" i="0" u="none" strike="noStrike" kern="0" cap="none" spc="0" normalizeH="0" baseline="0" noProof="0" dirty="0" smtClean="0">
                <a:ln>
                  <a:noFill/>
                </a:ln>
                <a:solidFill>
                  <a:schemeClr val="tx1"/>
                </a:solidFill>
                <a:effectLst/>
                <a:uLnTx/>
                <a:uFillTx/>
                <a:latin typeface="+mn-ea"/>
                <a:ea typeface="+mn-ea"/>
              </a:rPr>
              <a:t>采用简单化的自然语言</a:t>
            </a:r>
            <a:endParaRPr kumimoji="0" lang="en-US" altLang="zh-CN" sz="2400" b="0" i="0" u="none" strike="noStrike" kern="0" cap="none" spc="0" normalizeH="0" baseline="0" noProof="0" dirty="0" smtClean="0">
              <a:ln>
                <a:noFill/>
              </a:ln>
              <a:solidFill>
                <a:schemeClr val="tx1"/>
              </a:solidFill>
              <a:effectLst/>
              <a:uLnTx/>
              <a:uFillTx/>
              <a:latin typeface="+mn-ea"/>
              <a:ea typeface="+mn-ea"/>
            </a:endParaRPr>
          </a:p>
        </p:txBody>
      </p:sp>
      <p:pic>
        <p:nvPicPr>
          <p:cNvPr id="6" name="图片 5" descr="Facebook-Graph-Search.jpg"/>
          <p:cNvPicPr>
            <a:picLocks noChangeAspect="1"/>
          </p:cNvPicPr>
          <p:nvPr/>
        </p:nvPicPr>
        <p:blipFill>
          <a:blip r:embed="rId2" cstate="print"/>
          <a:stretch>
            <a:fillRect/>
          </a:stretch>
        </p:blipFill>
        <p:spPr>
          <a:xfrm>
            <a:off x="749432" y="3510300"/>
            <a:ext cx="7783007" cy="3024336"/>
          </a:xfrm>
          <a:prstGeom prst="rect">
            <a:avLst/>
          </a:prstGeom>
        </p:spPr>
      </p:pic>
      <p:sp>
        <p:nvSpPr>
          <p:cNvPr id="8" name="TextBox 7"/>
          <p:cNvSpPr txBox="1"/>
          <p:nvPr/>
        </p:nvSpPr>
        <p:spPr>
          <a:xfrm>
            <a:off x="5508104" y="3573016"/>
            <a:ext cx="2952328" cy="369332"/>
          </a:xfrm>
          <a:prstGeom prst="rect">
            <a:avLst/>
          </a:prstGeom>
          <a:noFill/>
        </p:spPr>
        <p:txBody>
          <a:bodyPr wrap="square" rtlCol="0">
            <a:spAutoFit/>
          </a:bodyPr>
          <a:lstStyle/>
          <a:p>
            <a:r>
              <a:rPr lang="en-US" altLang="zh-CN" b="1" dirty="0" err="1" smtClean="0">
                <a:solidFill>
                  <a:schemeClr val="bg1"/>
                </a:solidFill>
              </a:rPr>
              <a:t>Facebook</a:t>
            </a:r>
            <a:r>
              <a:rPr lang="en-US" altLang="zh-CN" b="1" dirty="0" smtClean="0">
                <a:solidFill>
                  <a:schemeClr val="bg1"/>
                </a:solidFill>
              </a:rPr>
              <a:t> Graph Search</a:t>
            </a:r>
            <a:endParaRPr lang="zh-CN" altLang="en-US" b="1" dirty="0">
              <a:solidFill>
                <a:schemeClr val="bg1"/>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如，影响力事件组织者搜索</a:t>
            </a:r>
            <a:endParaRPr lang="zh-CN" altLang="en-US" sz="3600" b="1" dirty="0">
              <a:solidFill>
                <a:srgbClr val="C00000"/>
              </a:solidFill>
              <a:latin typeface="Arial Unicode MS" pitchFamily="34" charset="-122"/>
              <a:ea typeface="黑体" pitchFamily="49" charset="-122"/>
            </a:endParaRPr>
          </a:p>
        </p:txBody>
      </p:sp>
      <p:sp>
        <p:nvSpPr>
          <p:cNvPr id="7" name="内容占位符 2"/>
          <p:cNvSpPr txBox="1">
            <a:spLocks/>
          </p:cNvSpPr>
          <p:nvPr/>
        </p:nvSpPr>
        <p:spPr bwMode="auto">
          <a:xfrm>
            <a:off x="323528" y="928100"/>
            <a:ext cx="8501122" cy="2500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Tx/>
              <a:buChar char="•"/>
            </a:pPr>
            <a:r>
              <a:rPr lang="zh-CN" altLang="en-US" sz="2800" kern="0" dirty="0" smtClean="0">
                <a:latin typeface="黑体" pitchFamily="49" charset="-122"/>
                <a:ea typeface="黑体" pitchFamily="49" charset="-122"/>
              </a:rPr>
              <a:t>以</a:t>
            </a:r>
            <a:r>
              <a:rPr lang="zh-CN" altLang="en-US" sz="2800" kern="0" dirty="0" smtClean="0">
                <a:solidFill>
                  <a:srgbClr val="FF0000"/>
                </a:solidFill>
                <a:latin typeface="黑体" pitchFamily="49" charset="-122"/>
                <a:ea typeface="黑体" pitchFamily="49" charset="-122"/>
              </a:rPr>
              <a:t>关键字</a:t>
            </a:r>
            <a:r>
              <a:rPr lang="zh-CN" altLang="en-US" sz="2800" kern="0" dirty="0" smtClean="0">
                <a:latin typeface="黑体" pitchFamily="49" charset="-122"/>
                <a:ea typeface="黑体" pitchFamily="49" charset="-122"/>
              </a:rPr>
              <a:t>的方式搜索</a:t>
            </a:r>
            <a:r>
              <a:rPr lang="zh-CN" altLang="en-US" sz="2800" kern="0" dirty="0" smtClean="0">
                <a:solidFill>
                  <a:srgbClr val="FF0000"/>
                </a:solidFill>
                <a:latin typeface="黑体" pitchFamily="49" charset="-122"/>
                <a:ea typeface="黑体" pitchFamily="49" charset="-122"/>
              </a:rPr>
              <a:t>社会网络图</a:t>
            </a:r>
            <a:r>
              <a:rPr lang="zh-CN" altLang="en-US" sz="2800" kern="0" dirty="0" smtClean="0">
                <a:latin typeface="黑体" pitchFamily="49" charset="-122"/>
                <a:ea typeface="黑体" pitchFamily="49" charset="-122"/>
              </a:rPr>
              <a:t>中</a:t>
            </a:r>
            <a:r>
              <a:rPr lang="en-US" altLang="zh-CN" sz="2800" kern="0" dirty="0" smtClean="0">
                <a:latin typeface="黑体" pitchFamily="49" charset="-122"/>
                <a:ea typeface="黑体" pitchFamily="49" charset="-122"/>
              </a:rPr>
              <a:t>k</a:t>
            </a:r>
            <a:r>
              <a:rPr lang="zh-CN" altLang="en-US" sz="2800" kern="0" dirty="0" smtClean="0">
                <a:latin typeface="黑体" pitchFamily="49" charset="-122"/>
                <a:ea typeface="黑体" pitchFamily="49" charset="-122"/>
              </a:rPr>
              <a:t>个事件组织者</a:t>
            </a:r>
            <a:endParaRPr kumimoji="0" lang="en-US" altLang="zh-CN" sz="2800" b="0" i="0" u="none" strike="noStrike" kern="0" cap="none" spc="0" normalizeH="0" baseline="0" noProof="0" dirty="0" smtClean="0">
              <a:ln>
                <a:noFill/>
              </a:ln>
              <a:solidFill>
                <a:srgbClr val="000099"/>
              </a:solidFill>
              <a:effectLst/>
              <a:uLnTx/>
              <a:uFillTx/>
              <a:latin typeface="黑体" pitchFamily="49" charset="-122"/>
              <a:ea typeface="黑体" pitchFamily="49" charset="-122"/>
            </a:endParaRPr>
          </a:p>
          <a:p>
            <a:pPr marL="742950" lvl="1" indent="-285750" eaLnBrk="0" hangingPunct="0">
              <a:spcBef>
                <a:spcPct val="20000"/>
              </a:spcBef>
              <a:buFontTx/>
              <a:buChar char="–"/>
              <a:defRPr/>
            </a:pPr>
            <a:r>
              <a:rPr lang="zh-CN" altLang="en-US" sz="2400" kern="0" dirty="0" smtClean="0">
                <a:latin typeface="黑体" pitchFamily="49" charset="-122"/>
                <a:ea typeface="黑体" pitchFamily="49" charset="-122"/>
              </a:rPr>
              <a:t>融合了图上的关键词搜索</a:t>
            </a:r>
            <a:endParaRPr lang="en-US" altLang="zh-CN" sz="2400" kern="0" dirty="0" smtClean="0">
              <a:latin typeface="黑体" pitchFamily="49" charset="-122"/>
              <a:ea typeface="黑体" pitchFamily="49" charset="-122"/>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latin typeface="黑体" pitchFamily="49" charset="-122"/>
                <a:ea typeface="黑体" pitchFamily="49" charset="-122"/>
              </a:rPr>
              <a:t>融合了事件的影响力传播</a:t>
            </a:r>
            <a:endParaRPr lang="en-US" altLang="zh-CN" sz="2400" kern="0" dirty="0" smtClean="0">
              <a:latin typeface="黑体" pitchFamily="49" charset="-122"/>
              <a:ea typeface="黑体" pitchFamily="49" charset="-122"/>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zh-CN" altLang="en-US" sz="2400" kern="0" dirty="0" smtClean="0">
                <a:latin typeface="黑体" pitchFamily="49" charset="-122"/>
                <a:ea typeface="黑体" pitchFamily="49" charset="-122"/>
              </a:rPr>
              <a:t>提出了具有性能保障的近似算法</a:t>
            </a:r>
            <a:r>
              <a:rPr lang="en-US" altLang="zh-CN" sz="2400" kern="0" dirty="0" smtClean="0">
                <a:latin typeface="黑体" pitchFamily="49" charset="-122"/>
                <a:ea typeface="黑体" pitchFamily="49" charset="-122"/>
              </a:rPr>
              <a:t> - </a:t>
            </a:r>
            <a:r>
              <a:rPr lang="zh-CN" altLang="en-US" sz="2400" kern="0" dirty="0" smtClean="0">
                <a:solidFill>
                  <a:srgbClr val="FF0000"/>
                </a:solidFill>
                <a:latin typeface="黑体" pitchFamily="49" charset="-122"/>
                <a:ea typeface="黑体" pitchFamily="49" charset="-122"/>
              </a:rPr>
              <a:t>近似比</a:t>
            </a:r>
            <a:r>
              <a:rPr lang="en-US" altLang="zh-CN" sz="2400" kern="0" dirty="0" smtClean="0">
                <a:solidFill>
                  <a:srgbClr val="FF0000"/>
                </a:solidFill>
                <a:latin typeface="黑体" pitchFamily="49" charset="-122"/>
                <a:ea typeface="黑体" pitchFamily="49" charset="-122"/>
              </a:rPr>
              <a:t>(1/2 - </a:t>
            </a:r>
            <a:r>
              <a:rPr lang="el-GR" altLang="zh-CN" sz="2400" kern="0" dirty="0" smtClean="0">
                <a:solidFill>
                  <a:srgbClr val="FF0000"/>
                </a:solidFill>
                <a:latin typeface="Times New Roman"/>
                <a:ea typeface="黑体" pitchFamily="49" charset="-122"/>
                <a:cs typeface="Times New Roman"/>
              </a:rPr>
              <a:t>ξ</a:t>
            </a:r>
            <a:r>
              <a:rPr lang="en-US" altLang="zh-CN" sz="2400" kern="0" dirty="0" smtClean="0">
                <a:solidFill>
                  <a:srgbClr val="FF0000"/>
                </a:solidFill>
                <a:latin typeface="黑体" pitchFamily="49" charset="-122"/>
                <a:ea typeface="黑体" pitchFamily="49" charset="-122"/>
              </a:rPr>
              <a:t>)</a:t>
            </a:r>
          </a:p>
        </p:txBody>
      </p:sp>
      <p:sp>
        <p:nvSpPr>
          <p:cNvPr id="8" name="TextBox 7"/>
          <p:cNvSpPr txBox="1"/>
          <p:nvPr/>
        </p:nvSpPr>
        <p:spPr>
          <a:xfrm>
            <a:off x="5508104" y="3284984"/>
            <a:ext cx="2952328" cy="369332"/>
          </a:xfrm>
          <a:prstGeom prst="rect">
            <a:avLst/>
          </a:prstGeom>
          <a:noFill/>
        </p:spPr>
        <p:txBody>
          <a:bodyPr wrap="square" rtlCol="0">
            <a:spAutoFit/>
          </a:bodyPr>
          <a:lstStyle/>
          <a:p>
            <a:r>
              <a:rPr lang="en-US" altLang="zh-CN" b="1" dirty="0" err="1" smtClean="0">
                <a:solidFill>
                  <a:schemeClr val="bg1"/>
                </a:solidFill>
              </a:rPr>
              <a:t>Facebook</a:t>
            </a:r>
            <a:r>
              <a:rPr lang="en-US" altLang="zh-CN" b="1" dirty="0" smtClean="0">
                <a:solidFill>
                  <a:schemeClr val="bg1"/>
                </a:solidFill>
              </a:rPr>
              <a:t> Graph Search</a:t>
            </a:r>
            <a:endParaRPr lang="zh-CN" altLang="en-US" b="1" dirty="0">
              <a:solidFill>
                <a:schemeClr val="bg1"/>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grpSp>
        <p:nvGrpSpPr>
          <p:cNvPr id="35" name="组合 34"/>
          <p:cNvGrpSpPr/>
          <p:nvPr/>
        </p:nvGrpSpPr>
        <p:grpSpPr>
          <a:xfrm>
            <a:off x="3563888" y="2780928"/>
            <a:ext cx="5328592" cy="3090861"/>
            <a:chOff x="850667" y="1591714"/>
            <a:chExt cx="8097327" cy="5025743"/>
          </a:xfrm>
        </p:grpSpPr>
        <p:pic>
          <p:nvPicPr>
            <p:cNvPr id="10" name="Picture 8" descr="http://www.clker.com/cliparts/f/2/9/c/1195444664992663491ryanlerch_worldlabel_manface2.svg.med.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736667" y="4875434"/>
              <a:ext cx="885703" cy="1006481"/>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2147067" y="2238048"/>
              <a:ext cx="2661583" cy="1150626"/>
            </a:xfrm>
            <a:prstGeom prst="rect">
              <a:avLst/>
            </a:prstGeom>
            <a:noFill/>
          </p:spPr>
          <p:txBody>
            <a:bodyPr wrap="square" rtlCol="0">
              <a:spAutoFit/>
            </a:bodyPr>
            <a:lstStyle/>
            <a:p>
              <a:r>
                <a:rPr lang="en-SG" sz="1600" dirty="0" smtClean="0"/>
                <a:t>Bob</a:t>
              </a:r>
            </a:p>
            <a:p>
              <a:r>
                <a:rPr lang="en-SG" sz="1600" dirty="0" smtClean="0"/>
                <a:t> “Psychology”, “Sociology”</a:t>
              </a:r>
              <a:endParaRPr lang="en-SG" sz="1600" dirty="0"/>
            </a:p>
          </p:txBody>
        </p:sp>
        <p:sp>
          <p:nvSpPr>
            <p:cNvPr id="12" name="TextBox 11"/>
            <p:cNvSpPr txBox="1"/>
            <p:nvPr/>
          </p:nvSpPr>
          <p:spPr>
            <a:xfrm>
              <a:off x="5103629" y="1591714"/>
              <a:ext cx="3583172" cy="1150626"/>
            </a:xfrm>
            <a:prstGeom prst="rect">
              <a:avLst/>
            </a:prstGeom>
            <a:noFill/>
          </p:spPr>
          <p:txBody>
            <a:bodyPr wrap="square" rtlCol="0">
              <a:spAutoFit/>
            </a:bodyPr>
            <a:lstStyle/>
            <a:p>
              <a:r>
                <a:rPr lang="en-SG" sz="1600" dirty="0" smtClean="0"/>
                <a:t>Tom, </a:t>
              </a:r>
            </a:p>
            <a:p>
              <a:r>
                <a:rPr lang="en-SG" sz="1600" dirty="0" smtClean="0"/>
                <a:t> “Machine Learning”, “Data Mining”</a:t>
              </a:r>
              <a:endParaRPr lang="en-SG" sz="1600" dirty="0"/>
            </a:p>
          </p:txBody>
        </p:sp>
        <p:sp>
          <p:nvSpPr>
            <p:cNvPr id="13" name="TextBox 12"/>
            <p:cNvSpPr txBox="1"/>
            <p:nvPr/>
          </p:nvSpPr>
          <p:spPr>
            <a:xfrm>
              <a:off x="2132057" y="5466831"/>
              <a:ext cx="2717949" cy="1150626"/>
            </a:xfrm>
            <a:prstGeom prst="rect">
              <a:avLst/>
            </a:prstGeom>
            <a:noFill/>
          </p:spPr>
          <p:txBody>
            <a:bodyPr wrap="square" rtlCol="0">
              <a:spAutoFit/>
            </a:bodyPr>
            <a:lstStyle/>
            <a:p>
              <a:r>
                <a:rPr lang="en-SG" sz="1600" dirty="0" smtClean="0"/>
                <a:t>Sam, </a:t>
              </a:r>
            </a:p>
            <a:p>
              <a:r>
                <a:rPr lang="en-SG" sz="1600" dirty="0" smtClean="0"/>
                <a:t>“Database”, “Data Mining”</a:t>
              </a:r>
              <a:endParaRPr lang="en-SG" sz="1600" dirty="0"/>
            </a:p>
          </p:txBody>
        </p:sp>
        <p:sp>
          <p:nvSpPr>
            <p:cNvPr id="14" name="TextBox 13"/>
            <p:cNvSpPr txBox="1"/>
            <p:nvPr/>
          </p:nvSpPr>
          <p:spPr>
            <a:xfrm>
              <a:off x="5537653" y="4232138"/>
              <a:ext cx="3410341" cy="1150626"/>
            </a:xfrm>
            <a:prstGeom prst="rect">
              <a:avLst/>
            </a:prstGeom>
            <a:noFill/>
          </p:spPr>
          <p:txBody>
            <a:bodyPr wrap="square" rtlCol="0">
              <a:spAutoFit/>
            </a:bodyPr>
            <a:lstStyle/>
            <a:p>
              <a:r>
                <a:rPr lang="en-SG" sz="1600" dirty="0" smtClean="0"/>
                <a:t>Bill,</a:t>
              </a:r>
            </a:p>
            <a:p>
              <a:r>
                <a:rPr lang="en-SG" sz="1600" dirty="0" smtClean="0"/>
                <a:t>“NLP”, “Machine Learning”</a:t>
              </a:r>
              <a:endParaRPr lang="en-SG" sz="1600" dirty="0"/>
            </a:p>
          </p:txBody>
        </p:sp>
        <p:cxnSp>
          <p:nvCxnSpPr>
            <p:cNvPr id="15" name="直接箭头连接符 14"/>
            <p:cNvCxnSpPr/>
            <p:nvPr/>
          </p:nvCxnSpPr>
          <p:spPr>
            <a:xfrm>
              <a:off x="5994297" y="3280301"/>
              <a:ext cx="920219" cy="885767"/>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027775" y="3199479"/>
              <a:ext cx="1098698" cy="95693"/>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77124" y="3473267"/>
              <a:ext cx="777949" cy="369332"/>
            </a:xfrm>
            <a:prstGeom prst="rect">
              <a:avLst/>
            </a:prstGeom>
            <a:noFill/>
          </p:spPr>
          <p:txBody>
            <a:bodyPr wrap="square" rtlCol="0">
              <a:spAutoFit/>
            </a:bodyPr>
            <a:lstStyle/>
            <a:p>
              <a:r>
                <a:rPr lang="en-SG" dirty="0" smtClean="0"/>
                <a:t>……</a:t>
              </a:r>
              <a:endParaRPr lang="en-SG" dirty="0"/>
            </a:p>
          </p:txBody>
        </p:sp>
        <p:cxnSp>
          <p:nvCxnSpPr>
            <p:cNvPr id="18" name="直接箭头连接符 17"/>
            <p:cNvCxnSpPr/>
            <p:nvPr/>
          </p:nvCxnSpPr>
          <p:spPr>
            <a:xfrm flipH="1" flipV="1">
              <a:off x="1545020" y="3761777"/>
              <a:ext cx="1439377" cy="228600"/>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1765197" y="4071199"/>
              <a:ext cx="1252678" cy="616646"/>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95400" y="3920011"/>
              <a:ext cx="777949" cy="369332"/>
            </a:xfrm>
            <a:prstGeom prst="rect">
              <a:avLst/>
            </a:prstGeom>
            <a:noFill/>
          </p:spPr>
          <p:txBody>
            <a:bodyPr wrap="square" rtlCol="0">
              <a:spAutoFit/>
            </a:bodyPr>
            <a:lstStyle/>
            <a:p>
              <a:r>
                <a:rPr lang="en-SG" dirty="0" smtClean="0"/>
                <a:t>……</a:t>
              </a:r>
              <a:endParaRPr lang="en-SG" dirty="0"/>
            </a:p>
          </p:txBody>
        </p:sp>
        <p:cxnSp>
          <p:nvCxnSpPr>
            <p:cNvPr id="21" name="直接箭头连接符 20"/>
            <p:cNvCxnSpPr/>
            <p:nvPr/>
          </p:nvCxnSpPr>
          <p:spPr>
            <a:xfrm>
              <a:off x="5075275" y="5014102"/>
              <a:ext cx="80822" cy="729146"/>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156097" y="4980624"/>
              <a:ext cx="1103187" cy="928113"/>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81335" y="5894484"/>
              <a:ext cx="777949" cy="369332"/>
            </a:xfrm>
            <a:prstGeom prst="rect">
              <a:avLst/>
            </a:prstGeom>
            <a:noFill/>
          </p:spPr>
          <p:txBody>
            <a:bodyPr wrap="square" rtlCol="0">
              <a:spAutoFit/>
            </a:bodyPr>
            <a:lstStyle/>
            <a:p>
              <a:r>
                <a:rPr lang="en-SG" dirty="0" smtClean="0"/>
                <a:t>……</a:t>
              </a:r>
              <a:endParaRPr lang="en-SG" dirty="0"/>
            </a:p>
          </p:txBody>
        </p:sp>
        <p:cxnSp>
          <p:nvCxnSpPr>
            <p:cNvPr id="24" name="直接箭头连接符 23"/>
            <p:cNvCxnSpPr/>
            <p:nvPr/>
          </p:nvCxnSpPr>
          <p:spPr>
            <a:xfrm flipV="1">
              <a:off x="5075275" y="3613705"/>
              <a:ext cx="757378" cy="1171797"/>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179519" y="4071199"/>
              <a:ext cx="1551340" cy="583168"/>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pic>
          <p:nvPicPr>
            <p:cNvPr id="26"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761706" y="5743248"/>
              <a:ext cx="683843" cy="782096"/>
            </a:xfrm>
            <a:prstGeom prst="rect">
              <a:avLst/>
            </a:prstGeom>
            <a:noFill/>
            <a:extLst>
              <a:ext uri="{909E8E84-426E-40DD-AFC4-6F175D3DCCD1}">
                <a14:hiddenFill xmlns:a14="http://schemas.microsoft.com/office/drawing/2010/main" xmlns="">
                  <a:solidFill>
                    <a:srgbClr val="FFFFFF"/>
                  </a:solidFill>
                </a14:hiddenFill>
              </a:ext>
            </a:extLst>
          </p:spPr>
        </p:pic>
        <p:pic>
          <p:nvPicPr>
            <p:cNvPr id="27"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914516" y="3889224"/>
              <a:ext cx="683843" cy="782096"/>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59743" y="5598511"/>
              <a:ext cx="683843" cy="782096"/>
            </a:xfrm>
            <a:prstGeom prst="rect">
              <a:avLst/>
            </a:prstGeom>
            <a:noFill/>
            <a:extLst>
              <a:ext uri="{909E8E84-426E-40DD-AFC4-6F175D3DCCD1}">
                <a14:hiddenFill xmlns:a14="http://schemas.microsoft.com/office/drawing/2010/main" xmlns="">
                  <a:solidFill>
                    <a:srgbClr val="FFFFFF"/>
                  </a:solidFill>
                </a14:hiddenFill>
              </a:ext>
            </a:extLst>
          </p:spPr>
        </p:pic>
        <p:pic>
          <p:nvPicPr>
            <p:cNvPr id="29"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142239" y="2856277"/>
              <a:ext cx="683843" cy="782096"/>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81354" y="4546868"/>
              <a:ext cx="683843" cy="782096"/>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850667" y="3313779"/>
              <a:ext cx="683843" cy="782096"/>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www.vectors4all.net/preview/lady-face-cartoon-clip-art.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707314" y="3603466"/>
              <a:ext cx="729914" cy="749308"/>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6" descr="http://www.clker.com/cliparts/e/7/8/b/11954449581778132602Gerald_G_Boy_Face_Cartoon_3.svg.med.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528788" y="2741876"/>
              <a:ext cx="915200" cy="930765"/>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10" descr="http://www.clker.com/cliparts/B/C/H/o/c/B/happy-boy-cartoon-md.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4730859" y="4425177"/>
              <a:ext cx="684182" cy="787605"/>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41" name="内容占位符 2"/>
          <p:cNvSpPr txBox="1">
            <a:spLocks/>
          </p:cNvSpPr>
          <p:nvPr/>
        </p:nvSpPr>
        <p:spPr bwMode="auto">
          <a:xfrm>
            <a:off x="611560" y="3207493"/>
            <a:ext cx="2736304" cy="2232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zh-CN" altLang="en-US" sz="2200" kern="0" dirty="0" smtClean="0">
                <a:solidFill>
                  <a:srgbClr val="FF0000"/>
                </a:solidFill>
                <a:latin typeface="+mn-ea"/>
                <a:ea typeface="+mn-ea"/>
              </a:rPr>
              <a:t>查询</a:t>
            </a:r>
            <a:r>
              <a:rPr lang="en-US" altLang="zh-CN" sz="2200" kern="0" dirty="0" smtClean="0">
                <a:solidFill>
                  <a:srgbClr val="FF0000"/>
                </a:solidFill>
                <a:latin typeface="+mn-ea"/>
                <a:ea typeface="+mn-ea"/>
              </a:rPr>
              <a:t>Q</a:t>
            </a:r>
            <a:r>
              <a:rPr lang="zh-CN" altLang="en-US" sz="2200" kern="0" dirty="0" smtClean="0">
                <a:solidFill>
                  <a:srgbClr val="FF0000"/>
                </a:solidFill>
                <a:latin typeface="+mn-ea"/>
                <a:ea typeface="+mn-ea"/>
              </a:rPr>
              <a:t>示例：</a:t>
            </a:r>
            <a:endParaRPr lang="en-US" altLang="zh-CN" sz="2200" kern="0" dirty="0" smtClean="0">
              <a:solidFill>
                <a:srgbClr val="FF0000"/>
              </a:solidFill>
              <a:latin typeface="+mn-ea"/>
              <a:ea typeface="+mn-ea"/>
            </a:endParaRP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200" kern="0" dirty="0" smtClean="0">
                <a:latin typeface="Arial Unicode MS" pitchFamily="34" charset="-122"/>
                <a:ea typeface="Arial Unicode MS" pitchFamily="34" charset="-122"/>
                <a:cs typeface="Arial Unicode MS" pitchFamily="34" charset="-122"/>
              </a:rPr>
              <a:t>K = 2</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200" kern="0" dirty="0" smtClean="0">
                <a:latin typeface="Arial Unicode MS" pitchFamily="34" charset="-122"/>
                <a:ea typeface="Arial Unicode MS" pitchFamily="34" charset="-122"/>
                <a:cs typeface="Arial Unicode MS" pitchFamily="34" charset="-122"/>
              </a:rPr>
              <a:t>Q = {Psychology, </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200" kern="0" dirty="0" smtClean="0">
                <a:latin typeface="Arial Unicode MS" pitchFamily="34" charset="-122"/>
                <a:ea typeface="Arial Unicode MS" pitchFamily="34" charset="-122"/>
                <a:cs typeface="Arial Unicode MS" pitchFamily="34" charset="-122"/>
              </a:rPr>
              <a:t>Sociology,</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200" kern="0" dirty="0" smtClean="0">
                <a:latin typeface="Arial Unicode MS" pitchFamily="34" charset="-122"/>
                <a:ea typeface="Arial Unicode MS" pitchFamily="34" charset="-122"/>
                <a:cs typeface="Arial Unicode MS" pitchFamily="34" charset="-122"/>
              </a:rPr>
              <a:t>Data mining }</a:t>
            </a:r>
            <a:endParaRPr lang="zh-CN" altLang="en-US" sz="2200" dirty="0">
              <a:latin typeface="Arial Unicode MS" pitchFamily="34" charset="-122"/>
              <a:ea typeface="Arial Unicode MS" pitchFamily="34" charset="-122"/>
              <a:cs typeface="Arial Unicode MS" pitchFamily="34" charset="-122"/>
            </a:endParaRPr>
          </a:p>
        </p:txBody>
      </p:sp>
      <p:sp>
        <p:nvSpPr>
          <p:cNvPr id="36" name="矩形 35"/>
          <p:cNvSpPr/>
          <p:nvPr/>
        </p:nvSpPr>
        <p:spPr>
          <a:xfrm>
            <a:off x="0" y="6309320"/>
            <a:ext cx="9144000" cy="523220"/>
          </a:xfrm>
          <a:prstGeom prst="rect">
            <a:avLst/>
          </a:prstGeom>
          <a:ln>
            <a:solidFill>
              <a:srgbClr val="FF0000"/>
            </a:solidFill>
          </a:ln>
        </p:spPr>
        <p:txBody>
          <a:bodyPr wrap="square">
            <a:spAutoFit/>
          </a:bodyPr>
          <a:lstStyle/>
          <a:p>
            <a:r>
              <a:rPr lang="en-US" altLang="zh-CN" sz="1400" dirty="0" smtClean="0">
                <a:ea typeface="黑体" pitchFamily="49" charset="-122"/>
              </a:rPr>
              <a:t>[11]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Gao</a:t>
            </a:r>
            <a:r>
              <a:rPr lang="en-US" altLang="zh-CN" sz="1400" dirty="0" smtClean="0">
                <a:ea typeface="黑体" pitchFamily="49" charset="-122"/>
              </a:rPr>
              <a:t> Cong, </a:t>
            </a:r>
            <a:r>
              <a:rPr lang="en-US" altLang="zh-CN" sz="1400" dirty="0" err="1" smtClean="0">
                <a:ea typeface="黑体" pitchFamily="49" charset="-122"/>
              </a:rPr>
              <a:t>Sourav</a:t>
            </a:r>
            <a:r>
              <a:rPr lang="en-US" altLang="zh-CN" sz="1400" dirty="0" smtClean="0">
                <a:ea typeface="黑体" pitchFamily="49" charset="-122"/>
              </a:rPr>
              <a:t> S. </a:t>
            </a:r>
            <a:r>
              <a:rPr lang="en-US" altLang="zh-CN" sz="1400" dirty="0" err="1" smtClean="0">
                <a:ea typeface="黑体" pitchFamily="49" charset="-122"/>
              </a:rPr>
              <a:t>Bhowmick</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In search of influential event organizers in online social networks. </a:t>
            </a:r>
            <a:r>
              <a:rPr lang="en-US" altLang="zh-CN" sz="1400" b="1" dirty="0" smtClean="0">
                <a:solidFill>
                  <a:srgbClr val="C00000"/>
                </a:solidFill>
                <a:ea typeface="黑体" pitchFamily="49" charset="-122"/>
              </a:rPr>
              <a:t>SIGMOD 2014</a:t>
            </a:r>
            <a:r>
              <a:rPr lang="en-US" altLang="zh-CN" sz="1400" b="1" dirty="0" smtClean="0">
                <a:ea typeface="黑体" pitchFamily="49" charset="-122"/>
              </a:rPr>
              <a:t>.</a:t>
            </a:r>
            <a:endParaRPr lang="zh-CN" altLang="en-US"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14"/>
          <p:cNvSpPr txBox="1">
            <a:spLocks noChangeArrowheads="1"/>
          </p:cNvSpPr>
          <p:nvPr/>
        </p:nvSpPr>
        <p:spPr bwMode="auto">
          <a:xfrm>
            <a:off x="323528" y="3409603"/>
            <a:ext cx="8496944" cy="451445"/>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r>
              <a:rPr lang="zh-CN" altLang="en-US" sz="2000" b="1" dirty="0" smtClean="0">
                <a:solidFill>
                  <a:srgbClr val="FF0000"/>
                </a:solidFill>
                <a:ea typeface="黑体" pitchFamily="49" charset="-122"/>
                <a:sym typeface="Wingdings" pitchFamily="2" charset="2"/>
              </a:rPr>
              <a:t>无处不在</a:t>
            </a:r>
            <a:r>
              <a:rPr lang="en-US" altLang="zh-CN" sz="2000" b="1" dirty="0" smtClean="0">
                <a:solidFill>
                  <a:srgbClr val="FF0000"/>
                </a:solidFill>
                <a:ea typeface="黑体" pitchFamily="49" charset="-122"/>
                <a:sym typeface="Wingdings" pitchFamily="2" charset="2"/>
              </a:rPr>
              <a:t>, </a:t>
            </a:r>
            <a:r>
              <a:rPr lang="zh-CN" altLang="en-US" sz="2000" b="1" dirty="0" smtClean="0">
                <a:solidFill>
                  <a:srgbClr val="FF0000"/>
                </a:solidFill>
                <a:ea typeface="黑体" pitchFamily="49" charset="-122"/>
                <a:sym typeface="Wingdings" pitchFamily="2" charset="2"/>
              </a:rPr>
              <a:t>日常接触很多超大规模图！</a:t>
            </a:r>
          </a:p>
        </p:txBody>
      </p:sp>
      <p:pic>
        <p:nvPicPr>
          <p:cNvPr id="24" name="图片 23" descr="googlewebgraph.jpg"/>
          <p:cNvPicPr>
            <a:picLocks noChangeAspect="1"/>
          </p:cNvPicPr>
          <p:nvPr/>
        </p:nvPicPr>
        <p:blipFill>
          <a:blip r:embed="rId4" cstate="print"/>
          <a:stretch>
            <a:fillRect/>
          </a:stretch>
        </p:blipFill>
        <p:spPr>
          <a:xfrm>
            <a:off x="3692022" y="476672"/>
            <a:ext cx="2554053" cy="2592287"/>
          </a:xfrm>
          <a:prstGeom prst="rect">
            <a:avLst/>
          </a:prstGeom>
        </p:spPr>
      </p:pic>
      <p:pic>
        <p:nvPicPr>
          <p:cNvPr id="25" name="图片 8" descr="unitedfacebook.jpg"/>
          <p:cNvPicPr>
            <a:picLocks noChangeAspect="1"/>
          </p:cNvPicPr>
          <p:nvPr/>
        </p:nvPicPr>
        <p:blipFill>
          <a:blip r:embed="rId5" cstate="print"/>
          <a:srcRect/>
          <a:stretch>
            <a:fillRect/>
          </a:stretch>
        </p:blipFill>
        <p:spPr bwMode="auto">
          <a:xfrm>
            <a:off x="6428841" y="476672"/>
            <a:ext cx="2535647" cy="2592287"/>
          </a:xfrm>
          <a:prstGeom prst="rect">
            <a:avLst/>
          </a:prstGeom>
          <a:noFill/>
          <a:ln w="9525">
            <a:noFill/>
            <a:miter lim="800000"/>
            <a:headEnd/>
            <a:tailEnd/>
          </a:ln>
        </p:spPr>
      </p:pic>
      <p:pic>
        <p:nvPicPr>
          <p:cNvPr id="28" name="图片 27" descr="soil-food-web.jpg"/>
          <p:cNvPicPr>
            <a:picLocks noChangeAspect="1"/>
          </p:cNvPicPr>
          <p:nvPr/>
        </p:nvPicPr>
        <p:blipFill>
          <a:blip r:embed="rId6" cstate="print"/>
          <a:stretch>
            <a:fillRect/>
          </a:stretch>
        </p:blipFill>
        <p:spPr>
          <a:xfrm>
            <a:off x="163096" y="464906"/>
            <a:ext cx="3400792" cy="2604054"/>
          </a:xfrm>
          <a:prstGeom prst="rect">
            <a:avLst/>
          </a:prstGeom>
        </p:spPr>
      </p:pic>
      <p:pic>
        <p:nvPicPr>
          <p:cNvPr id="2052" name="Picture 4" descr="C:\Users\LiJia\Desktop\20063115594852367.jp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79512" y="4149080"/>
            <a:ext cx="3059834" cy="2232248"/>
          </a:xfrm>
          <a:prstGeom prst="rect">
            <a:avLst/>
          </a:prstGeom>
          <a:noFill/>
          <a:extLst>
            <a:ext uri="{909E8E84-426E-40DD-AFC4-6F175D3DCCD1}">
              <a14:hiddenFill xmlns:a14="http://schemas.microsoft.com/office/drawing/2010/main" xmlns="">
                <a:solidFill>
                  <a:srgbClr val="FFFFFF"/>
                </a:solidFill>
              </a14:hiddenFill>
            </a:ext>
          </a:extLst>
        </p:spPr>
      </p:pic>
      <p:pic>
        <p:nvPicPr>
          <p:cNvPr id="2" name="Picture 4" descr="http://www.for68.com/upload/news/2008/3/18/liangf109200831810543736716.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3275856" y="4149080"/>
            <a:ext cx="2997924" cy="2277010"/>
          </a:xfrm>
          <a:prstGeom prst="rect">
            <a:avLst/>
          </a:prstGeom>
          <a:noFill/>
          <a:extLst>
            <a:ext uri="{909E8E84-426E-40DD-AFC4-6F175D3DCCD1}">
              <a14:hiddenFill xmlns:a14="http://schemas.microsoft.com/office/drawing/2010/main" xmlns="">
                <a:solidFill>
                  <a:srgbClr val="FFFFFF"/>
                </a:solidFill>
              </a14:hiddenFill>
            </a:ext>
          </a:extLst>
        </p:spPr>
      </p:pic>
      <p:pic>
        <p:nvPicPr>
          <p:cNvPr id="2059" name="Picture 11" descr="http://pic13.nipic.com/20110317/6886660_162554515001_2.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6372200" y="4149080"/>
            <a:ext cx="2664296" cy="2295471"/>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灯片编号占位符 9"/>
          <p:cNvSpPr>
            <a:spLocks noGrp="1"/>
          </p:cNvSpPr>
          <p:nvPr>
            <p:ph type="sldNum" sz="quarter" idx="10"/>
          </p:nvPr>
        </p:nvSpPr>
        <p:spPr/>
        <p:txBody>
          <a:bodyPr/>
          <a:lstStyle/>
          <a:p>
            <a:pPr>
              <a:defRPr/>
            </a:pPr>
            <a:fld id="{3AD224E6-15A8-4E74-8987-281A30D56C8B}" type="slidenum">
              <a:rPr lang="zh-CN" altLang="en-US" smtClean="0"/>
              <a:pPr>
                <a:defRPr/>
              </a:pPr>
              <a:t>2</a:t>
            </a:fld>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rPr>
              <a:t>准确性</a:t>
            </a:r>
            <a:r>
              <a:rPr lang="en-US" altLang="zh-CN" sz="3600" b="1" dirty="0" smtClean="0">
                <a:solidFill>
                  <a:srgbClr val="C00000"/>
                </a:solidFill>
              </a:rPr>
              <a:t>(</a:t>
            </a:r>
            <a:r>
              <a:rPr lang="en-US" altLang="zh-CN" sz="3600" b="1" dirty="0" smtClean="0">
                <a:solidFill>
                  <a:srgbClr val="C00000"/>
                </a:solidFill>
                <a:latin typeface="Arial Unicode MS" pitchFamily="34" charset="-122"/>
                <a:ea typeface="Arial Unicode MS" pitchFamily="34" charset="-122"/>
                <a:cs typeface="Arial Unicode MS" pitchFamily="34" charset="-122"/>
              </a:rPr>
              <a:t>Accuracy</a:t>
            </a:r>
            <a:r>
              <a:rPr lang="en-US" altLang="zh-CN" sz="3600" b="1" dirty="0" smtClean="0">
                <a:solidFill>
                  <a:srgbClr val="C00000"/>
                </a:solidFill>
              </a:rPr>
              <a:t>)</a:t>
            </a:r>
            <a:endParaRPr lang="zh-CN" altLang="en-US" sz="3600" dirty="0"/>
          </a:p>
        </p:txBody>
      </p:sp>
      <p:sp>
        <p:nvSpPr>
          <p:cNvPr id="6" name="内容占位符 2"/>
          <p:cNvSpPr>
            <a:spLocks noGrp="1"/>
          </p:cNvSpPr>
          <p:nvPr>
            <p:ph idx="1"/>
          </p:nvPr>
        </p:nvSpPr>
        <p:spPr>
          <a:xfrm>
            <a:off x="467544" y="4653136"/>
            <a:ext cx="5580112" cy="1584176"/>
          </a:xfrm>
        </p:spPr>
        <p:txBody>
          <a:bodyPr/>
          <a:lstStyle/>
          <a:p>
            <a:pPr>
              <a:buNone/>
            </a:pPr>
            <a:r>
              <a:rPr lang="zh-CN" altLang="en-US" sz="2400" dirty="0" smtClean="0"/>
              <a:t>搜索</a:t>
            </a:r>
            <a:r>
              <a:rPr lang="zh-CN" altLang="en-US" sz="2400" dirty="0" smtClean="0">
                <a:solidFill>
                  <a:srgbClr val="000099"/>
                </a:solidFill>
              </a:rPr>
              <a:t>北航</a:t>
            </a:r>
            <a:r>
              <a:rPr lang="zh-CN" altLang="en-US" sz="2400" dirty="0" smtClean="0"/>
              <a:t>的信息</a:t>
            </a:r>
            <a:r>
              <a:rPr lang="zh-CN" altLang="en-US" sz="2400" dirty="0" smtClean="0">
                <a:solidFill>
                  <a:srgbClr val="0066CC"/>
                </a:solidFill>
              </a:rPr>
              <a:t>：</a:t>
            </a:r>
            <a:endParaRPr lang="en-US" altLang="zh-CN" sz="2400" dirty="0" smtClean="0">
              <a:solidFill>
                <a:srgbClr val="0066CC"/>
              </a:solidFill>
            </a:endParaRPr>
          </a:p>
          <a:p>
            <a:pPr marL="285750" indent="-285750">
              <a:buFontTx/>
              <a:buChar char="–"/>
            </a:pPr>
            <a:r>
              <a:rPr lang="zh-CN" altLang="en-US" sz="2000" kern="1200" dirty="0" smtClean="0">
                <a:solidFill>
                  <a:srgbClr val="FF0000"/>
                </a:solidFill>
              </a:rPr>
              <a:t>北航、北京航空航天大学、</a:t>
            </a:r>
            <a:r>
              <a:rPr lang="zh-TW" altLang="en-US" sz="2000" kern="1200" dirty="0" smtClean="0">
                <a:solidFill>
                  <a:srgbClr val="FF0000"/>
                </a:solidFill>
              </a:rPr>
              <a:t>北京航空航天大學</a:t>
            </a:r>
            <a:r>
              <a:rPr lang="zh-CN" altLang="en-US" sz="2000" kern="1200" dirty="0" smtClean="0">
                <a:solidFill>
                  <a:srgbClr val="FF0000"/>
                </a:solidFill>
              </a:rPr>
              <a:t>、</a:t>
            </a:r>
            <a:r>
              <a:rPr lang="en-US" altLang="zh-CN" sz="2000" kern="1200" dirty="0" err="1" smtClean="0">
                <a:solidFill>
                  <a:srgbClr val="FF0000"/>
                </a:solidFill>
              </a:rPr>
              <a:t>Beihang</a:t>
            </a:r>
            <a:r>
              <a:rPr lang="zh-CN" altLang="en-US" sz="2000" kern="1200" dirty="0" smtClean="0">
                <a:solidFill>
                  <a:srgbClr val="FF0000"/>
                </a:solidFill>
              </a:rPr>
              <a:t>、</a:t>
            </a:r>
            <a:r>
              <a:rPr lang="en-US" altLang="zh-CN" sz="2000" kern="1200" dirty="0" err="1" smtClean="0">
                <a:solidFill>
                  <a:srgbClr val="FF0000"/>
                </a:solidFill>
              </a:rPr>
              <a:t>Beihang</a:t>
            </a:r>
            <a:r>
              <a:rPr lang="en-US" altLang="zh-CN" sz="2000" kern="1200" dirty="0" smtClean="0">
                <a:solidFill>
                  <a:srgbClr val="FF0000"/>
                </a:solidFill>
              </a:rPr>
              <a:t> University</a:t>
            </a:r>
            <a:r>
              <a:rPr lang="zh-CN" altLang="en-US" sz="2000" kern="1200" dirty="0" smtClean="0">
                <a:solidFill>
                  <a:srgbClr val="FF0000"/>
                </a:solidFill>
              </a:rPr>
              <a:t>、</a:t>
            </a:r>
            <a:r>
              <a:rPr lang="en-US" altLang="zh-CN" sz="2000" kern="1200" dirty="0" smtClean="0">
                <a:solidFill>
                  <a:srgbClr val="FF0000"/>
                </a:solidFill>
              </a:rPr>
              <a:t>Beijing University of Aeronautics and Astronautics</a:t>
            </a:r>
          </a:p>
          <a:p>
            <a:pPr lvl="1"/>
            <a:endParaRPr lang="zh-CN" altLang="en-US" sz="2000" dirty="0"/>
          </a:p>
        </p:txBody>
      </p:sp>
      <p:sp>
        <p:nvSpPr>
          <p:cNvPr id="7" name="内容占位符 2"/>
          <p:cNvSpPr txBox="1">
            <a:spLocks/>
          </p:cNvSpPr>
          <p:nvPr/>
        </p:nvSpPr>
        <p:spPr bwMode="auto">
          <a:xfrm>
            <a:off x="319350" y="908720"/>
            <a:ext cx="8501122" cy="1996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eaLnBrk="0" hangingPunct="0">
              <a:spcBef>
                <a:spcPct val="20000"/>
              </a:spcBef>
              <a:buFont typeface="Arial" pitchFamily="34" charset="0"/>
              <a:buChar char="•"/>
            </a:pPr>
            <a:r>
              <a:rPr lang="zh-CN" altLang="en-US" sz="2800" kern="0" dirty="0" smtClean="0">
                <a:solidFill>
                  <a:srgbClr val="000000"/>
                </a:solidFill>
                <a:latin typeface="Arial Unicode MS" pitchFamily="34" charset="-122"/>
                <a:ea typeface="黑体"/>
              </a:rPr>
              <a:t>如何搜索“信息”</a:t>
            </a:r>
            <a:r>
              <a:rPr lang="zh-CN" altLang="en-US" sz="2800" kern="0" dirty="0" smtClean="0">
                <a:solidFill>
                  <a:srgbClr val="FF0000"/>
                </a:solidFill>
                <a:latin typeface="Arial Unicode MS" pitchFamily="34" charset="-122"/>
                <a:ea typeface="黑体"/>
              </a:rPr>
              <a:t>更准</a:t>
            </a:r>
            <a:r>
              <a:rPr lang="en-US" altLang="zh-CN" sz="2800" kern="0" dirty="0" smtClean="0">
                <a:solidFill>
                  <a:srgbClr val="FF0000"/>
                </a:solidFill>
                <a:latin typeface="Arial Unicode MS" pitchFamily="34" charset="-122"/>
                <a:ea typeface="黑体"/>
              </a:rPr>
              <a: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mn-ea"/>
              </a:rPr>
              <a:t>用户意图理解（融合用户的行为特征）</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mn-ea"/>
              </a:rPr>
              <a:t>融合知识图谱</a:t>
            </a:r>
            <a:r>
              <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rPr>
              <a:t>- Knowledge Graph</a:t>
            </a:r>
          </a:p>
          <a:p>
            <a:pPr marL="742950" lvl="1" indent="-285750" eaLnBrk="0" hangingPunct="0">
              <a:spcBef>
                <a:spcPct val="20000"/>
              </a:spcBef>
              <a:buFontTx/>
              <a:buChar char="–"/>
            </a:pPr>
            <a:r>
              <a:rPr lang="zh-CN" altLang="en-US" sz="2400" kern="0" dirty="0" smtClean="0">
                <a:latin typeface="Arial Unicode MS" pitchFamily="34" charset="-122"/>
                <a:ea typeface="+mn-ea"/>
              </a:rPr>
              <a:t>基于知识</a:t>
            </a:r>
            <a:r>
              <a:rPr lang="en-US" altLang="zh-CN" sz="2400" kern="0" dirty="0" smtClean="0">
                <a:latin typeface="Arial Unicode MS" pitchFamily="34" charset="-122"/>
                <a:ea typeface="+mn-ea"/>
              </a:rPr>
              <a:t>/</a:t>
            </a:r>
            <a:r>
              <a:rPr lang="zh-CN" altLang="en-US" sz="2400" kern="0" dirty="0" smtClean="0">
                <a:latin typeface="Arial Unicode MS" pitchFamily="34" charset="-122"/>
                <a:ea typeface="+mn-ea"/>
              </a:rPr>
              <a:t>用户意图的查询转换</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endParaRPr>
          </a:p>
        </p:txBody>
      </p:sp>
      <p:sp>
        <p:nvSpPr>
          <p:cNvPr id="8" name="内容占位符 2"/>
          <p:cNvSpPr txBox="1">
            <a:spLocks/>
          </p:cNvSpPr>
          <p:nvPr/>
        </p:nvSpPr>
        <p:spPr bwMode="auto">
          <a:xfrm>
            <a:off x="467544" y="3140968"/>
            <a:ext cx="5580112"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zh-CN" altLang="en-US" sz="2400" b="0" i="0" u="none" strike="noStrike" kern="0" cap="none" spc="0" normalizeH="0" baseline="0" noProof="0" dirty="0" smtClean="0">
                <a:ln>
                  <a:noFill/>
                </a:ln>
                <a:effectLst/>
                <a:uLnTx/>
                <a:uFillTx/>
                <a:latin typeface="+mn-ea"/>
                <a:ea typeface="+mn-ea"/>
                <a:cs typeface="+mn-cs"/>
              </a:rPr>
              <a:t>搜索</a:t>
            </a:r>
            <a:r>
              <a:rPr kumimoji="0" lang="zh-CN" altLang="en-US" sz="2400" b="0" i="0" u="none" strike="noStrike" kern="0" cap="none" spc="0" normalizeH="0" baseline="0" noProof="0" dirty="0" smtClean="0">
                <a:ln>
                  <a:noFill/>
                </a:ln>
                <a:solidFill>
                  <a:srgbClr val="000099"/>
                </a:solidFill>
                <a:effectLst/>
                <a:uLnTx/>
                <a:uFillTx/>
                <a:latin typeface="+mn-ea"/>
                <a:ea typeface="+mn-ea"/>
                <a:cs typeface="+mn-cs"/>
              </a:rPr>
              <a:t>北航周围的饭店</a:t>
            </a:r>
            <a:endParaRPr kumimoji="0" lang="en-US" altLang="zh-CN" sz="2400" b="0" i="0" u="none" strike="noStrike" kern="0" cap="none" spc="0" normalizeH="0" baseline="0" noProof="0" dirty="0" smtClean="0">
              <a:ln>
                <a:noFill/>
              </a:ln>
              <a:solidFill>
                <a:srgbClr val="000099"/>
              </a:solidFill>
              <a:effectLst/>
              <a:uLnTx/>
              <a:uFillTx/>
              <a:latin typeface="+mn-ea"/>
              <a:ea typeface="+mn-ea"/>
              <a:cs typeface="+mn-cs"/>
            </a:endParaRPr>
          </a:p>
          <a:p>
            <a:pPr marL="285750" indent="-285750" eaLnBrk="0" hangingPunct="0">
              <a:spcBef>
                <a:spcPct val="20000"/>
              </a:spcBef>
              <a:buFontTx/>
              <a:buChar char="–"/>
            </a:pPr>
            <a:r>
              <a:rPr lang="zh-CN" altLang="en-US" sz="2000" dirty="0" smtClean="0">
                <a:solidFill>
                  <a:srgbClr val="FF0000"/>
                </a:solidFill>
                <a:latin typeface="Arial Unicode MS" pitchFamily="34" charset="-122"/>
                <a:ea typeface="+mn-ea"/>
              </a:rPr>
              <a:t>人在美国 </a:t>
            </a:r>
            <a:r>
              <a:rPr lang="en-US" altLang="zh-CN" sz="2000" dirty="0" smtClean="0">
                <a:solidFill>
                  <a:srgbClr val="FF0000"/>
                </a:solidFill>
                <a:latin typeface="Arial Unicode MS" pitchFamily="34" charset="-122"/>
                <a:ea typeface="+mn-ea"/>
              </a:rPr>
              <a:t>vs.</a:t>
            </a:r>
            <a:r>
              <a:rPr lang="zh-CN" altLang="en-US" sz="2000" dirty="0" smtClean="0">
                <a:solidFill>
                  <a:srgbClr val="FF0000"/>
                </a:solidFill>
                <a:latin typeface="Arial Unicode MS" pitchFamily="34" charset="-122"/>
                <a:ea typeface="+mn-ea"/>
              </a:rPr>
              <a:t>人在北航</a:t>
            </a:r>
            <a:endParaRPr lang="en-US" altLang="zh-CN" sz="2000" dirty="0" smtClean="0">
              <a:solidFill>
                <a:srgbClr val="FF0000"/>
              </a:solidFill>
              <a:latin typeface="Arial Unicode MS" pitchFamily="34" charset="-122"/>
              <a:ea typeface="+mn-ea"/>
            </a:endParaRPr>
          </a:p>
          <a:p>
            <a:pPr marL="285750" indent="-285750" eaLnBrk="0" hangingPunct="0">
              <a:spcBef>
                <a:spcPct val="20000"/>
              </a:spcBef>
              <a:buFontTx/>
              <a:buChar char="–"/>
            </a:pPr>
            <a:r>
              <a:rPr lang="zh-CN" altLang="en-US" sz="2000" dirty="0" smtClean="0">
                <a:solidFill>
                  <a:srgbClr val="FF0000"/>
                </a:solidFill>
                <a:latin typeface="Arial Unicode MS" pitchFamily="34" charset="-122"/>
                <a:ea typeface="+mn-ea"/>
              </a:rPr>
              <a:t>人在北航</a:t>
            </a:r>
            <a:r>
              <a:rPr lang="en-US" altLang="zh-CN" sz="2000" dirty="0" smtClean="0">
                <a:solidFill>
                  <a:srgbClr val="FF0000"/>
                </a:solidFill>
                <a:latin typeface="Arial Unicode MS" pitchFamily="34" charset="-122"/>
                <a:ea typeface="+mn-ea"/>
              </a:rPr>
              <a:t>:</a:t>
            </a:r>
            <a:r>
              <a:rPr lang="zh-CN" altLang="en-US" sz="2000" dirty="0" smtClean="0">
                <a:solidFill>
                  <a:srgbClr val="FF0000"/>
                </a:solidFill>
                <a:latin typeface="Arial Unicode MS" pitchFamily="34" charset="-122"/>
                <a:ea typeface="+mn-ea"/>
              </a:rPr>
              <a:t>中午</a:t>
            </a:r>
            <a:r>
              <a:rPr lang="en-US" altLang="zh-CN" sz="2000" dirty="0" smtClean="0">
                <a:solidFill>
                  <a:srgbClr val="FF0000"/>
                </a:solidFill>
                <a:latin typeface="Arial Unicode MS" pitchFamily="34" charset="-122"/>
                <a:ea typeface="+mn-ea"/>
              </a:rPr>
              <a:t>12</a:t>
            </a:r>
            <a:r>
              <a:rPr lang="zh-CN" altLang="en-US" sz="2000" dirty="0" smtClean="0">
                <a:solidFill>
                  <a:srgbClr val="FF0000"/>
                </a:solidFill>
                <a:latin typeface="Arial Unicode MS" pitchFamily="34" charset="-122"/>
                <a:ea typeface="+mn-ea"/>
              </a:rPr>
              <a:t>点 </a:t>
            </a:r>
            <a:r>
              <a:rPr lang="en-US" altLang="zh-CN" sz="2000" dirty="0" smtClean="0">
                <a:solidFill>
                  <a:srgbClr val="FF0000"/>
                </a:solidFill>
                <a:latin typeface="Arial Unicode MS" pitchFamily="34" charset="-122"/>
                <a:ea typeface="+mn-ea"/>
              </a:rPr>
              <a:t>vs. </a:t>
            </a:r>
            <a:r>
              <a:rPr lang="zh-CN" altLang="en-US" sz="2000" dirty="0" smtClean="0">
                <a:solidFill>
                  <a:srgbClr val="FF0000"/>
                </a:solidFill>
                <a:latin typeface="Arial Unicode MS" pitchFamily="34" charset="-122"/>
                <a:ea typeface="+mn-ea"/>
              </a:rPr>
              <a:t>半夜</a:t>
            </a:r>
            <a:r>
              <a:rPr lang="en-US" altLang="zh-CN" sz="2000" dirty="0" smtClean="0">
                <a:solidFill>
                  <a:srgbClr val="FF0000"/>
                </a:solidFill>
                <a:latin typeface="Arial Unicode MS" pitchFamily="34" charset="-122"/>
                <a:ea typeface="+mn-ea"/>
              </a:rPr>
              <a:t>12</a:t>
            </a:r>
            <a:r>
              <a:rPr lang="zh-CN" altLang="en-US" sz="2000" dirty="0" smtClean="0">
                <a:solidFill>
                  <a:srgbClr val="FF0000"/>
                </a:solidFill>
                <a:latin typeface="Arial Unicode MS" pitchFamily="34" charset="-122"/>
                <a:ea typeface="+mn-ea"/>
              </a:rPr>
              <a:t>点</a:t>
            </a:r>
            <a:endParaRPr lang="zh-CN" altLang="en-US" sz="2000" dirty="0">
              <a:solidFill>
                <a:srgbClr val="FF0000"/>
              </a:solidFill>
              <a:latin typeface="Arial Unicode MS" pitchFamily="34" charset="-122"/>
              <a:ea typeface="+mn-ea"/>
            </a:endParaRPr>
          </a:p>
        </p:txBody>
      </p:sp>
      <p:grpSp>
        <p:nvGrpSpPr>
          <p:cNvPr id="16" name="组合 15"/>
          <p:cNvGrpSpPr/>
          <p:nvPr/>
        </p:nvGrpSpPr>
        <p:grpSpPr>
          <a:xfrm>
            <a:off x="6127501" y="2348880"/>
            <a:ext cx="2908995" cy="4062118"/>
            <a:chOff x="4032448" y="2983761"/>
            <a:chExt cx="2908995" cy="4062118"/>
          </a:xfrm>
        </p:grpSpPr>
        <p:sp>
          <p:nvSpPr>
            <p:cNvPr id="10" name="矩形 9"/>
            <p:cNvSpPr/>
            <p:nvPr/>
          </p:nvSpPr>
          <p:spPr>
            <a:xfrm>
              <a:off x="4788024" y="2983761"/>
              <a:ext cx="1440160" cy="369332"/>
            </a:xfrm>
            <a:prstGeom prst="rect">
              <a:avLst/>
            </a:prstGeom>
          </p:spPr>
          <p:txBody>
            <a:bodyPr wrap="square">
              <a:spAutoFit/>
            </a:bodyPr>
            <a:lstStyle/>
            <a:p>
              <a:pPr algn="ctr"/>
              <a:r>
                <a:rPr lang="zh-CN" altLang="en-US" dirty="0" smtClean="0">
                  <a:latin typeface="黑体" pitchFamily="49" charset="-122"/>
                  <a:ea typeface="黑体" pitchFamily="49" charset="-122"/>
                </a:rPr>
                <a:t>移动互联网</a:t>
              </a:r>
              <a:endParaRPr lang="zh-CN" altLang="en-US" dirty="0">
                <a:latin typeface="黑体" pitchFamily="49" charset="-122"/>
                <a:ea typeface="黑体" pitchFamily="49" charset="-122"/>
              </a:endParaRPr>
            </a:p>
          </p:txBody>
        </p:sp>
        <p:pic>
          <p:nvPicPr>
            <p:cNvPr id="11"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39952" y="3356992"/>
              <a:ext cx="2657475" cy="1484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chemeClr val="accent1"/>
                  </a:solidFill>
                </a14:hiddenFill>
              </a:ext>
            </a:extLst>
          </p:spPr>
        </p:pic>
        <p:pic>
          <p:nvPicPr>
            <p:cNvPr id="12" name="图片 11" descr="11042390_954955.jpg"/>
            <p:cNvPicPr>
              <a:picLocks noChangeAspect="1"/>
            </p:cNvPicPr>
            <p:nvPr/>
          </p:nvPicPr>
          <p:blipFill>
            <a:blip r:embed="rId4" cstate="print"/>
            <a:stretch>
              <a:fillRect/>
            </a:stretch>
          </p:blipFill>
          <p:spPr>
            <a:xfrm>
              <a:off x="4032448" y="5157192"/>
              <a:ext cx="2908995" cy="1888687"/>
            </a:xfrm>
            <a:prstGeom prst="rect">
              <a:avLst/>
            </a:prstGeom>
          </p:spPr>
        </p:pic>
        <p:sp>
          <p:nvSpPr>
            <p:cNvPr id="13" name="矩形 12"/>
            <p:cNvSpPr/>
            <p:nvPr/>
          </p:nvSpPr>
          <p:spPr>
            <a:xfrm>
              <a:off x="4788024" y="4999985"/>
              <a:ext cx="1440160" cy="400110"/>
            </a:xfrm>
            <a:prstGeom prst="rect">
              <a:avLst/>
            </a:prstGeom>
          </p:spPr>
          <p:txBody>
            <a:bodyPr wrap="square">
              <a:spAutoFit/>
            </a:bodyPr>
            <a:lstStyle/>
            <a:p>
              <a:pPr algn="ctr"/>
              <a:r>
                <a:rPr lang="zh-CN" altLang="en-US" dirty="0" smtClean="0">
                  <a:latin typeface="黑体" pitchFamily="49" charset="-122"/>
                  <a:ea typeface="黑体" pitchFamily="49" charset="-122"/>
                </a:rPr>
                <a:t>知识图谱</a:t>
              </a:r>
              <a:endParaRPr lang="zh-CN" altLang="en-US" sz="2000" dirty="0">
                <a:latin typeface="黑体" pitchFamily="49" charset="-122"/>
                <a:ea typeface="黑体" pitchFamily="49" charset="-122"/>
              </a:endParaRPr>
            </a:p>
          </p:txBody>
        </p:sp>
      </p:grpSp>
      <p:sp>
        <p:nvSpPr>
          <p:cNvPr id="14"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20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rPr>
              <a:t>高效性</a:t>
            </a:r>
            <a:r>
              <a:rPr lang="en-US" altLang="zh-CN" sz="3600" b="1" dirty="0" smtClean="0">
                <a:solidFill>
                  <a:srgbClr val="C00000"/>
                </a:solidFill>
              </a:rPr>
              <a:t>(</a:t>
            </a:r>
            <a:r>
              <a:rPr lang="en-US" altLang="zh-CN" sz="3600" b="1" dirty="0" smtClean="0">
                <a:solidFill>
                  <a:srgbClr val="C00000"/>
                </a:solidFill>
                <a:latin typeface="Arial Unicode MS" pitchFamily="34" charset="-122"/>
                <a:ea typeface="Arial Unicode MS" pitchFamily="34" charset="-122"/>
                <a:cs typeface="Arial Unicode MS" pitchFamily="34" charset="-122"/>
              </a:rPr>
              <a:t>Efficiency</a:t>
            </a:r>
            <a:r>
              <a:rPr lang="en-US" altLang="zh-CN" sz="3600" b="1" dirty="0" smtClean="0">
                <a:solidFill>
                  <a:srgbClr val="C00000"/>
                </a:solidFill>
              </a:rPr>
              <a:t>)</a:t>
            </a:r>
            <a:endParaRPr lang="zh-CN" altLang="en-US" dirty="0"/>
          </a:p>
        </p:txBody>
      </p:sp>
      <p:sp>
        <p:nvSpPr>
          <p:cNvPr id="7" name="内容占位符 2"/>
          <p:cNvSpPr txBox="1">
            <a:spLocks/>
          </p:cNvSpPr>
          <p:nvPr/>
        </p:nvSpPr>
        <p:spPr bwMode="auto">
          <a:xfrm>
            <a:off x="323528" y="928100"/>
            <a:ext cx="8501122" cy="1996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FontTx/>
              <a:buChar char="•"/>
            </a:pPr>
            <a:r>
              <a:rPr lang="zh-CN" altLang="en-US" sz="2800" dirty="0" smtClean="0">
                <a:latin typeface="+mn-ea"/>
                <a:ea typeface="+mn-ea"/>
              </a:rPr>
              <a:t>如何搜索“信息”</a:t>
            </a:r>
            <a:r>
              <a:rPr lang="zh-CN" altLang="en-US" sz="2800" dirty="0" smtClean="0">
                <a:solidFill>
                  <a:srgbClr val="FF0000"/>
                </a:solidFill>
                <a:latin typeface="+mn-ea"/>
                <a:ea typeface="+mn-ea"/>
              </a:rPr>
              <a:t>更快</a:t>
            </a:r>
            <a:r>
              <a:rPr lang="en-US" altLang="zh-CN" sz="2800" dirty="0" smtClean="0">
                <a:solidFill>
                  <a:srgbClr val="FF0000"/>
                </a:solidFill>
                <a:latin typeface="+mn-ea"/>
                <a:ea typeface="+mn-ea"/>
              </a:rPr>
              <a:t>?</a:t>
            </a:r>
            <a:endParaRPr lang="en-US" altLang="zh-CN" sz="2800" dirty="0" smtClean="0">
              <a:latin typeface="+mn-ea"/>
              <a:ea typeface="+mn-ea"/>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mn-ea"/>
                <a:ea typeface="+mn-ea"/>
              </a:rPr>
              <a:t>查询近似技术</a:t>
            </a:r>
            <a:endParaRPr kumimoji="0" lang="en-US" altLang="zh-CN" sz="2400" b="0" i="0" u="none" strike="noStrike" kern="0" cap="none" spc="0" normalizeH="0" baseline="0" noProof="0" dirty="0" smtClean="0">
              <a:ln>
                <a:noFill/>
              </a:ln>
              <a:solidFill>
                <a:schemeClr val="tx1"/>
              </a:solidFill>
              <a:effectLst/>
              <a:uLnTx/>
              <a:uFillTx/>
              <a:latin typeface="+mn-ea"/>
              <a:ea typeface="+mn-ea"/>
            </a:endParaRPr>
          </a:p>
          <a:p>
            <a:pPr marL="742950" lvl="1" indent="-285750" eaLnBrk="0" hangingPunct="0">
              <a:spcBef>
                <a:spcPct val="20000"/>
              </a:spcBef>
              <a:buFontTx/>
              <a:buChar char="–"/>
            </a:pPr>
            <a:r>
              <a:rPr lang="zh-CN" altLang="en-US" sz="2400" kern="0" dirty="0" smtClean="0">
                <a:latin typeface="+mn-ea"/>
                <a:ea typeface="+mn-ea"/>
              </a:rPr>
              <a:t>数据近似技术</a:t>
            </a:r>
            <a:endParaRPr lang="en-US" altLang="zh-CN" sz="2400" kern="0" dirty="0" smtClean="0">
              <a:latin typeface="+mn-ea"/>
              <a:ea typeface="+mn-ea"/>
            </a:endParaRPr>
          </a:p>
          <a:p>
            <a:pPr marL="742950" lvl="1" indent="-285750" eaLnBrk="0" hangingPunct="0">
              <a:spcBef>
                <a:spcPct val="20000"/>
              </a:spcBef>
              <a:buFontTx/>
              <a:buChar char="–"/>
            </a:pPr>
            <a:endParaRPr kumimoji="0" lang="en-US" altLang="zh-CN" sz="2400" b="0" i="0" u="none" strike="noStrike" kern="0" cap="none" spc="0" normalizeH="0" baseline="0" noProof="0" dirty="0" smtClean="0">
              <a:ln>
                <a:noFill/>
              </a:ln>
              <a:solidFill>
                <a:schemeClr val="tx1"/>
              </a:solidFill>
              <a:effectLst/>
              <a:uLnTx/>
              <a:uFillTx/>
              <a:latin typeface="+mn-ea"/>
              <a:ea typeface="+mn-ea"/>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
        <p:nvSpPr>
          <p:cNvPr id="9" name="矩形 8"/>
          <p:cNvSpPr/>
          <p:nvPr/>
        </p:nvSpPr>
        <p:spPr>
          <a:xfrm>
            <a:off x="4716016" y="6021288"/>
            <a:ext cx="4248472" cy="646331"/>
          </a:xfrm>
          <a:prstGeom prst="rect">
            <a:avLst/>
          </a:prstGeom>
          <a:noFill/>
        </p:spPr>
        <p:txBody>
          <a:bodyPr wrap="square" lIns="91440" tIns="45720" rIns="91440" bIns="45720">
            <a:spAutoFit/>
          </a:bodyPr>
          <a:lstStyle/>
          <a:p>
            <a:pPr algn="ctr"/>
            <a:r>
              <a:rPr lang="zh-CN" altLang="en-US" sz="3600" b="1" cap="none" spc="0" dirty="0" smtClean="0">
                <a:ln w="12700">
                  <a:solidFill>
                    <a:srgbClr val="FF0000"/>
                  </a:solidFill>
                  <a:prstDash val="solid"/>
                </a:ln>
                <a:effectLst>
                  <a:outerShdw blurRad="41275" dist="20320" dir="1800000" algn="tl" rotWithShape="0">
                    <a:srgbClr val="000000">
                      <a:alpha val="40000"/>
                    </a:srgbClr>
                  </a:outerShdw>
                </a:effectLst>
                <a:latin typeface="隶书" pitchFamily="49" charset="-122"/>
                <a:ea typeface="隶书" pitchFamily="49" charset="-122"/>
              </a:rPr>
              <a:t>天下武功 </a:t>
            </a:r>
            <a:r>
              <a:rPr lang="zh-CN" altLang="en-US" sz="3600" b="1" dirty="0" smtClean="0">
                <a:ln w="12700">
                  <a:solidFill>
                    <a:srgbClr val="FF0000"/>
                  </a:solidFill>
                  <a:prstDash val="solid"/>
                </a:ln>
                <a:effectLst>
                  <a:outerShdw blurRad="41275" dist="20320" dir="1800000" algn="tl" rotWithShape="0">
                    <a:srgbClr val="000000">
                      <a:alpha val="40000"/>
                    </a:srgbClr>
                  </a:outerShdw>
                </a:effectLst>
                <a:latin typeface="隶书" pitchFamily="49" charset="-122"/>
                <a:ea typeface="隶书" pitchFamily="49" charset="-122"/>
              </a:rPr>
              <a:t>唯快不破</a:t>
            </a:r>
            <a:endParaRPr lang="zh-CN" altLang="en-US" sz="3600" b="1" cap="none" spc="0" dirty="0">
              <a:ln w="12700">
                <a:solidFill>
                  <a:srgbClr val="FF0000"/>
                </a:solidFill>
                <a:prstDash val="solid"/>
              </a:ln>
              <a:effectLst>
                <a:outerShdw blurRad="41275" dist="20320" dir="1800000" algn="tl" rotWithShape="0">
                  <a:srgbClr val="000000">
                    <a:alpha val="40000"/>
                  </a:srgbClr>
                </a:outerShdw>
              </a:effectLst>
              <a:latin typeface="隶书" pitchFamily="49" charset="-122"/>
              <a:ea typeface="隶书" pitchFamily="49" charset="-122"/>
            </a:endParaRPr>
          </a:p>
        </p:txBody>
      </p:sp>
      <p:grpSp>
        <p:nvGrpSpPr>
          <p:cNvPr id="10" name="组合 9"/>
          <p:cNvGrpSpPr/>
          <p:nvPr/>
        </p:nvGrpSpPr>
        <p:grpSpPr>
          <a:xfrm>
            <a:off x="611560" y="2505090"/>
            <a:ext cx="3463799" cy="3384376"/>
            <a:chOff x="179512" y="3284984"/>
            <a:chExt cx="3168352" cy="3168352"/>
          </a:xfrm>
        </p:grpSpPr>
        <p:sp>
          <p:nvSpPr>
            <p:cNvPr id="11" name="矩形 10"/>
            <p:cNvSpPr/>
            <p:nvPr/>
          </p:nvSpPr>
          <p:spPr bwMode="auto">
            <a:xfrm>
              <a:off x="179512" y="3284984"/>
              <a:ext cx="3168352" cy="316835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zh-CN" altLang="en-US" sz="1800" b="1">
                <a:solidFill>
                  <a:srgbClr val="0000FF"/>
                </a:solidFill>
                <a:latin typeface="黑体"/>
                <a:ea typeface="黑体"/>
                <a:cs typeface="黑体"/>
              </a:endParaRPr>
            </a:p>
          </p:txBody>
        </p:sp>
        <p:grpSp>
          <p:nvGrpSpPr>
            <p:cNvPr id="12" name="组合 62"/>
            <p:cNvGrpSpPr/>
            <p:nvPr/>
          </p:nvGrpSpPr>
          <p:grpSpPr>
            <a:xfrm>
              <a:off x="251520" y="3429000"/>
              <a:ext cx="3077194" cy="2952477"/>
              <a:chOff x="251520" y="3429000"/>
              <a:chExt cx="3077194" cy="2952477"/>
            </a:xfrm>
          </p:grpSpPr>
          <p:sp>
            <p:nvSpPr>
              <p:cNvPr id="13" name="Oval 18"/>
              <p:cNvSpPr>
                <a:spLocks noChangeArrowheads="1"/>
              </p:cNvSpPr>
              <p:nvPr/>
            </p:nvSpPr>
            <p:spPr bwMode="auto">
              <a:xfrm>
                <a:off x="251520" y="3429050"/>
                <a:ext cx="1528762" cy="1433512"/>
              </a:xfrm>
              <a:prstGeom prst="ellipse">
                <a:avLst/>
              </a:prstGeom>
              <a:gradFill rotWithShape="1">
                <a:gsLst>
                  <a:gs pos="0">
                    <a:srgbClr val="E4F9FF"/>
                  </a:gs>
                  <a:gs pos="64999">
                    <a:srgbClr val="BBEFFF"/>
                  </a:gs>
                  <a:gs pos="100000">
                    <a:srgbClr val="9EEAFF"/>
                  </a:gs>
                </a:gsLst>
                <a:lin ang="5400000" scaled="1"/>
              </a:gradFill>
              <a:ln w="9525">
                <a:solidFill>
                  <a:srgbClr val="46AAC5"/>
                </a:solidFill>
                <a:round/>
                <a:headEnd/>
                <a:tailEnd/>
              </a:ln>
              <a:effectLst>
                <a:outerShdw dist="20000" dir="5400000" rotWithShape="0">
                  <a:srgbClr val="808080">
                    <a:alpha val="37999"/>
                  </a:srgbClr>
                </a:outerShdw>
              </a:effectLst>
            </p:spPr>
            <p:txBody>
              <a:bodyPr wrap="none" lIns="0" tIns="0" rIns="0" bIns="0" anchor="ctr"/>
              <a:lstStyle/>
              <a:p>
                <a:pPr algn="ctr" eaLnBrk="0" hangingPunct="0">
                  <a:defRPr/>
                </a:pPr>
                <a:r>
                  <a:rPr kumimoji="0" lang="en-US" altLang="zh-CN" sz="2000" b="1" dirty="0">
                    <a:solidFill>
                      <a:schemeClr val="dk1"/>
                    </a:solidFill>
                    <a:latin typeface="+mn-lt"/>
                    <a:ea typeface="黑体" pitchFamily="2" charset="-122"/>
                    <a:cs typeface="宋体" charset="0"/>
                  </a:rPr>
                  <a:t>Inexact</a:t>
                </a:r>
              </a:p>
              <a:p>
                <a:pPr algn="ctr" eaLnBrk="0" hangingPunct="0">
                  <a:spcAft>
                    <a:spcPts val="600"/>
                  </a:spcAft>
                  <a:defRPr/>
                </a:pPr>
                <a:r>
                  <a:rPr kumimoji="0" lang="zh-CN" altLang="en-US" b="1" dirty="0">
                    <a:solidFill>
                      <a:schemeClr val="dk1"/>
                    </a:solidFill>
                    <a:latin typeface="Rockwell" pitchFamily="18" charset="0"/>
                    <a:ea typeface="黑体" pitchFamily="2" charset="-122"/>
                    <a:cs typeface="宋体" charset="0"/>
                  </a:rPr>
                  <a:t>近似性</a:t>
                </a:r>
                <a:endParaRPr kumimoji="0" lang="en-US" altLang="zh-CN" b="1" dirty="0">
                  <a:solidFill>
                    <a:schemeClr val="dk1"/>
                  </a:solidFill>
                  <a:latin typeface="Rockwell" pitchFamily="18" charset="0"/>
                  <a:ea typeface="黑体" pitchFamily="2" charset="-122"/>
                  <a:cs typeface="宋体" charset="0"/>
                </a:endParaRPr>
              </a:p>
            </p:txBody>
          </p:sp>
          <p:sp>
            <p:nvSpPr>
              <p:cNvPr id="14" name="Oval 21"/>
              <p:cNvSpPr>
                <a:spLocks noChangeArrowheads="1"/>
              </p:cNvSpPr>
              <p:nvPr/>
            </p:nvSpPr>
            <p:spPr bwMode="auto">
              <a:xfrm>
                <a:off x="1637407" y="3429000"/>
                <a:ext cx="1582738" cy="1489075"/>
              </a:xfrm>
              <a:prstGeom prst="ellipse">
                <a:avLst/>
              </a:prstGeom>
              <a:gradFill rotWithShape="1">
                <a:gsLst>
                  <a:gs pos="0">
                    <a:srgbClr val="FFE5E5"/>
                  </a:gs>
                  <a:gs pos="64999">
                    <a:srgbClr val="FFBEBD"/>
                  </a:gs>
                  <a:gs pos="100000">
                    <a:srgbClr val="FFA2A1"/>
                  </a:gs>
                </a:gsLst>
                <a:lin ang="5400000" scaled="1"/>
              </a:gradFill>
              <a:ln w="9525">
                <a:solidFill>
                  <a:srgbClr val="BE4B48"/>
                </a:solidFill>
                <a:round/>
                <a:headEnd/>
                <a:tailEnd/>
              </a:ln>
              <a:effectLst>
                <a:outerShdw dist="20000" dir="5400000" rotWithShape="0">
                  <a:srgbClr val="808080">
                    <a:alpha val="37999"/>
                  </a:srgbClr>
                </a:outerShdw>
              </a:effectLst>
            </p:spPr>
            <p:txBody>
              <a:bodyPr wrap="none" lIns="0" tIns="0" rIns="0" bIns="0" anchor="ctr"/>
              <a:lstStyle/>
              <a:p>
                <a:pPr algn="ctr" eaLnBrk="0" hangingPunct="0">
                  <a:defRPr/>
                </a:pPr>
                <a:r>
                  <a:rPr kumimoji="0" lang="en-US" altLang="zh-CN" b="1" dirty="0">
                    <a:solidFill>
                      <a:schemeClr val="dk1"/>
                    </a:solidFill>
                    <a:latin typeface="+mn-lt"/>
                    <a:ea typeface="黑体" pitchFamily="2" charset="-122"/>
                    <a:cs typeface="宋体" charset="0"/>
                  </a:rPr>
                  <a:t>Incremental</a:t>
                </a:r>
              </a:p>
              <a:p>
                <a:pPr algn="ctr" eaLnBrk="0" hangingPunct="0">
                  <a:spcAft>
                    <a:spcPts val="600"/>
                  </a:spcAft>
                  <a:defRPr/>
                </a:pPr>
                <a:r>
                  <a:rPr kumimoji="0" lang="zh-CN" altLang="en-US" b="1" dirty="0">
                    <a:solidFill>
                      <a:schemeClr val="dk1"/>
                    </a:solidFill>
                    <a:latin typeface="+mn-lt"/>
                    <a:ea typeface="黑体" pitchFamily="2" charset="-122"/>
                    <a:cs typeface="宋体" charset="0"/>
                  </a:rPr>
                  <a:t>增量性</a:t>
                </a:r>
                <a:endParaRPr kumimoji="0" lang="en-US" altLang="zh-CN" b="1" dirty="0">
                  <a:solidFill>
                    <a:schemeClr val="dk1"/>
                  </a:solidFill>
                  <a:latin typeface="+mn-lt"/>
                  <a:ea typeface="黑体" pitchFamily="2" charset="-122"/>
                  <a:cs typeface="宋体" charset="0"/>
                </a:endParaRPr>
              </a:p>
            </p:txBody>
          </p:sp>
          <p:sp>
            <p:nvSpPr>
              <p:cNvPr id="15" name="Oval 22"/>
              <p:cNvSpPr>
                <a:spLocks noChangeArrowheads="1"/>
              </p:cNvSpPr>
              <p:nvPr/>
            </p:nvSpPr>
            <p:spPr bwMode="auto">
              <a:xfrm>
                <a:off x="972245" y="4437112"/>
                <a:ext cx="1581150" cy="1435100"/>
              </a:xfrm>
              <a:prstGeom prst="ellipse">
                <a:avLst/>
              </a:prstGeom>
              <a:solidFill>
                <a:srgbClr val="00FF00"/>
              </a:solidFill>
              <a:ln w="25400" algn="ctr">
                <a:solidFill>
                  <a:srgbClr val="000000"/>
                </a:solidFill>
                <a:round/>
                <a:headEnd/>
                <a:tailEnd/>
              </a:ln>
              <a:effectLst/>
            </p:spPr>
            <p:txBody>
              <a:bodyPr wrap="none" lIns="0" tIns="0" rIns="0" bIns="0" anchor="ctr"/>
              <a:lstStyle/>
              <a:p>
                <a:pPr algn="ctr"/>
                <a:endParaRPr kumimoji="0" lang="en-US" altLang="zh-CN" sz="2000" dirty="0">
                  <a:solidFill>
                    <a:srgbClr val="000000"/>
                  </a:solidFill>
                  <a:effectLst>
                    <a:outerShdw blurRad="38100" dist="38100" dir="2700000" algn="tl">
                      <a:srgbClr val="FFFFFF"/>
                    </a:outerShdw>
                  </a:effectLst>
                </a:endParaRPr>
              </a:p>
              <a:p>
                <a:pPr algn="ctr"/>
                <a:endParaRPr kumimoji="0" lang="en-US" altLang="zh-CN" b="1" dirty="0">
                  <a:solidFill>
                    <a:srgbClr val="000000"/>
                  </a:solidFill>
                  <a:ea typeface="黑体" pitchFamily="49" charset="-122"/>
                </a:endParaRPr>
              </a:p>
              <a:p>
                <a:pPr algn="ctr" eaLnBrk="0" hangingPunct="0"/>
                <a:r>
                  <a:rPr kumimoji="0" lang="en-US" altLang="zh-CN" b="1" dirty="0">
                    <a:solidFill>
                      <a:srgbClr val="000000"/>
                    </a:solidFill>
                    <a:ea typeface="黑体" pitchFamily="49" charset="-122"/>
                  </a:rPr>
                  <a:t> Inductive</a:t>
                </a:r>
              </a:p>
              <a:p>
                <a:pPr algn="ctr" eaLnBrk="0" hangingPunct="0"/>
                <a:r>
                  <a:rPr kumimoji="0" lang="zh-CN" altLang="en-US" b="1" dirty="0" smtClean="0">
                    <a:solidFill>
                      <a:srgbClr val="000000"/>
                    </a:solidFill>
                    <a:ea typeface="黑体" pitchFamily="49" charset="-122"/>
                  </a:rPr>
                  <a:t>   归纳</a:t>
                </a:r>
                <a:r>
                  <a:rPr kumimoji="0" lang="zh-CN" altLang="en-US" b="1" dirty="0">
                    <a:solidFill>
                      <a:srgbClr val="000000"/>
                    </a:solidFill>
                    <a:ea typeface="黑体" pitchFamily="49" charset="-122"/>
                  </a:rPr>
                  <a:t>性</a:t>
                </a:r>
                <a:endParaRPr kumimoji="0" lang="en-US" altLang="zh-CN" b="1" dirty="0">
                  <a:solidFill>
                    <a:srgbClr val="000000"/>
                  </a:solidFill>
                  <a:ea typeface="黑体" pitchFamily="49" charset="-122"/>
                </a:endParaRPr>
              </a:p>
              <a:p>
                <a:pPr algn="ctr" eaLnBrk="0" hangingPunct="0"/>
                <a:endParaRPr kumimoji="0" lang="zh-CN" altLang="en-US" b="1" dirty="0">
                  <a:solidFill>
                    <a:srgbClr val="000000"/>
                  </a:solidFill>
                  <a:ea typeface="黑体" pitchFamily="49" charset="-122"/>
                </a:endParaRPr>
              </a:p>
              <a:p>
                <a:pPr algn="ctr"/>
                <a:endParaRPr kumimoji="0" lang="en-US" altLang="zh-CN" sz="1800" dirty="0">
                  <a:solidFill>
                    <a:srgbClr val="EA0000"/>
                  </a:solidFill>
                  <a:effectLst>
                    <a:outerShdw blurRad="38100" dist="38100" dir="2700000" algn="tl">
                      <a:srgbClr val="000000"/>
                    </a:outerShdw>
                  </a:effectLst>
                </a:endParaRPr>
              </a:p>
            </p:txBody>
          </p:sp>
          <p:sp>
            <p:nvSpPr>
              <p:cNvPr id="16" name="矩形 15"/>
              <p:cNvSpPr/>
              <p:nvPr/>
            </p:nvSpPr>
            <p:spPr>
              <a:xfrm>
                <a:off x="291767" y="5949280"/>
                <a:ext cx="3036947" cy="432197"/>
              </a:xfrm>
              <a:prstGeom prst="rect">
                <a:avLst/>
              </a:prstGeom>
            </p:spPr>
            <p:txBody>
              <a:bodyPr wrap="none">
                <a:spAutoFit/>
              </a:bodyPr>
              <a:lstStyle/>
              <a:p>
                <a:pPr algn="ctr">
                  <a:spcBef>
                    <a:spcPct val="20000"/>
                  </a:spcBef>
                </a:pPr>
                <a:r>
                  <a:rPr lang="zh-CN" altLang="en-US" sz="2400" b="1" dirty="0" smtClean="0">
                    <a:latin typeface="Arial" pitchFamily="34" charset="0"/>
                    <a:ea typeface="黑体" pitchFamily="49" charset="-122"/>
                  </a:rPr>
                  <a:t>大数据的计算特征 </a:t>
                </a:r>
                <a:r>
                  <a:rPr lang="en-US" altLang="zh-CN" sz="2400" b="1" dirty="0" smtClean="0">
                    <a:latin typeface="Arial" pitchFamily="34" charset="0"/>
                    <a:ea typeface="黑体" pitchFamily="49" charset="-122"/>
                    <a:cs typeface="Arial" pitchFamily="34" charset="0"/>
                  </a:rPr>
                  <a:t>= </a:t>
                </a:r>
                <a:r>
                  <a:rPr lang="en-US" altLang="zh-CN" sz="2400" b="1" dirty="0" smtClean="0">
                    <a:latin typeface="宋体" pitchFamily="2" charset="-122"/>
                    <a:cs typeface="Arial" pitchFamily="34" charset="0"/>
                  </a:rPr>
                  <a:t>3I</a:t>
                </a:r>
                <a:endParaRPr lang="en-US" altLang="zh-CN" sz="2400" b="1" dirty="0">
                  <a:latin typeface="宋体" pitchFamily="2" charset="-122"/>
                  <a:cs typeface="Arial" pitchFamily="34" charset="0"/>
                </a:endParaRPr>
              </a:p>
            </p:txBody>
          </p:sp>
        </p:grpSp>
      </p:grpSp>
      <p:sp>
        <p:nvSpPr>
          <p:cNvPr id="17" name="矩形 16"/>
          <p:cNvSpPr/>
          <p:nvPr/>
        </p:nvSpPr>
        <p:spPr>
          <a:xfrm>
            <a:off x="723499" y="6033482"/>
            <a:ext cx="3096344" cy="707886"/>
          </a:xfrm>
          <a:prstGeom prst="rect">
            <a:avLst/>
          </a:prstGeom>
          <a:noFill/>
        </p:spPr>
        <p:txBody>
          <a:bodyPr wrap="square" lIns="91440" tIns="45720" rIns="91440" bIns="45720">
            <a:spAutoFit/>
          </a:bodyPr>
          <a:lstStyle/>
          <a:p>
            <a:pPr algn="ctr"/>
            <a:r>
              <a:rPr lang="en-US" altLang="zh-CN" sz="4000" b="1" dirty="0" smtClean="0">
                <a:ln w="1905"/>
                <a:effectLst>
                  <a:innerShdw blurRad="69850" dist="43180" dir="5400000">
                    <a:srgbClr val="000000">
                      <a:alpha val="65000"/>
                    </a:srgbClr>
                  </a:innerShdw>
                </a:effectLst>
              </a:rPr>
              <a:t>R = Q(D) </a:t>
            </a:r>
            <a:endParaRPr lang="zh-CN" altLang="en-US" sz="4000" b="1" dirty="0">
              <a:ln w="1905"/>
              <a:effectLst>
                <a:innerShdw blurRad="69850" dist="43180" dir="5400000">
                  <a:srgbClr val="000000">
                    <a:alpha val="65000"/>
                  </a:srgbClr>
                </a:innerShdw>
              </a:effectLst>
            </a:endParaRPr>
          </a:p>
        </p:txBody>
      </p:sp>
      <p:pic>
        <p:nvPicPr>
          <p:cNvPr id="20" name="图片 19" descr="aa5-5960.jpg"/>
          <p:cNvPicPr>
            <a:picLocks noChangeAspect="1"/>
          </p:cNvPicPr>
          <p:nvPr/>
        </p:nvPicPr>
        <p:blipFill>
          <a:blip r:embed="rId2" cstate="print"/>
          <a:stretch>
            <a:fillRect/>
          </a:stretch>
        </p:blipFill>
        <p:spPr>
          <a:xfrm>
            <a:off x="5086028" y="2572555"/>
            <a:ext cx="3518420" cy="35184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2159644"/>
            <a:ext cx="9144000" cy="126935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C00000"/>
                </a:solidFill>
                <a:effectLst/>
                <a:uLnTx/>
                <a:uFillTx/>
                <a:latin typeface="+mj-lt"/>
                <a:ea typeface="+mj-ea"/>
                <a:cs typeface="+mj-cs"/>
              </a:rPr>
              <a:t>大图搜索的查询技术</a:t>
            </a:r>
            <a:endParaRPr kumimoji="0" lang="en-US" altLang="zh-CN" sz="3600" b="1" i="0" u="none" strike="noStrike" kern="0" cap="none" spc="0" normalizeH="0" baseline="0" noProof="0" dirty="0" smtClean="0">
              <a:ln>
                <a:noFill/>
              </a:ln>
              <a:solidFill>
                <a:srgbClr val="C00000"/>
              </a:solidFill>
              <a:effectLst/>
              <a:uLnTx/>
              <a:uFillTx/>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C00000"/>
                </a:solidFill>
                <a:effectLst/>
                <a:uLnTx/>
                <a:uFillTx/>
                <a:latin typeface="+mj-lt"/>
                <a:ea typeface="+mj-ea"/>
                <a:cs typeface="+mj-cs"/>
              </a:rPr>
              <a:t>(Query Techniques for Big Graph Search)</a:t>
            </a:r>
            <a:endParaRPr kumimoji="0" lang="en-US" altLang="zh-CN" sz="3200" b="1" i="0" u="none" strike="noStrike" kern="0" cap="none" spc="0" normalizeH="0" baseline="0" noProof="0" dirty="0" smtClean="0">
              <a:ln>
                <a:noFill/>
              </a:ln>
              <a:solidFill>
                <a:srgbClr val="C00000"/>
              </a:solidFill>
              <a:effectLst/>
              <a:uLnTx/>
              <a:uFillTx/>
              <a:latin typeface="+mj-lt"/>
              <a:ea typeface="+mj-ea"/>
              <a:cs typeface="+mj-cs"/>
            </a:endParaRPr>
          </a:p>
        </p:txBody>
      </p:sp>
      <p:sp>
        <p:nvSpPr>
          <p:cNvPr id="5" name="矩形 4"/>
          <p:cNvSpPr/>
          <p:nvPr/>
        </p:nvSpPr>
        <p:spPr>
          <a:xfrm>
            <a:off x="3059832" y="3717032"/>
            <a:ext cx="3096344"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Q</a:t>
            </a:r>
            <a:r>
              <a:rPr lang="en-US" altLang="zh-CN" sz="4000" b="1" dirty="0" smtClean="0">
                <a:ln w="1905"/>
                <a:effectLst>
                  <a:innerShdw blurRad="69850" dist="43180" dir="5400000">
                    <a:srgbClr val="000000">
                      <a:alpha val="65000"/>
                    </a:srgbClr>
                  </a:innerShdw>
                </a:effectLst>
              </a:rPr>
              <a:t>(D)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查询近似技术</a:t>
            </a:r>
            <a:endParaRPr lang="zh-CN" altLang="en-US" sz="3600" b="1" dirty="0">
              <a:solidFill>
                <a:srgbClr val="C00000"/>
              </a:solidFill>
              <a:latin typeface="Arial Unicode MS" pitchFamily="34" charset="-122"/>
              <a:ea typeface="黑体" pitchFamily="49" charset="-122"/>
            </a:endParaRPr>
          </a:p>
        </p:txBody>
      </p:sp>
      <p:sp>
        <p:nvSpPr>
          <p:cNvPr id="5" name="内容占位符 2"/>
          <p:cNvSpPr>
            <a:spLocks noChangeArrowheads="1"/>
          </p:cNvSpPr>
          <p:nvPr/>
        </p:nvSpPr>
        <p:spPr bwMode="auto">
          <a:xfrm>
            <a:off x="251520" y="1052736"/>
            <a:ext cx="8712968" cy="1008112"/>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zh-CN" altLang="en-US" sz="2400" dirty="0" smtClean="0">
                <a:solidFill>
                  <a:srgbClr val="FF0000"/>
                </a:solidFill>
                <a:latin typeface="+mj-lt"/>
                <a:ea typeface="黑体" pitchFamily="49" charset="-122"/>
                <a:cs typeface="Times New Roman" pitchFamily="18" charset="0"/>
              </a:rPr>
              <a:t>主要思想</a:t>
            </a:r>
            <a:r>
              <a:rPr lang="zh-CN" altLang="en-US" sz="2400" dirty="0" smtClean="0">
                <a:solidFill>
                  <a:srgbClr val="000000"/>
                </a:solidFill>
                <a:latin typeface="+mj-lt"/>
                <a:ea typeface="黑体" pitchFamily="49" charset="-122"/>
                <a:cs typeface="Times New Roman" pitchFamily="18" charset="0"/>
              </a:rPr>
              <a:t>：对一类查询复杂性高的查询语言</a:t>
            </a:r>
            <a:r>
              <a:rPr lang="en-US" altLang="zh-CN" sz="2400" dirty="0" smtClean="0">
                <a:solidFill>
                  <a:srgbClr val="C00000"/>
                </a:solidFill>
                <a:latin typeface="+mj-lt"/>
                <a:ea typeface="黑体" pitchFamily="49" charset="-122"/>
                <a:cs typeface="Times New Roman" pitchFamily="18" charset="0"/>
              </a:rPr>
              <a:t>Q</a:t>
            </a:r>
            <a:r>
              <a:rPr lang="en-US" altLang="zh-CN" sz="2400" dirty="0" smtClean="0">
                <a:solidFill>
                  <a:srgbClr val="000000"/>
                </a:solidFill>
                <a:latin typeface="+mj-lt"/>
                <a:ea typeface="黑体" pitchFamily="49" charset="-122"/>
                <a:cs typeface="Times New Roman" pitchFamily="18" charset="0"/>
              </a:rPr>
              <a:t> </a:t>
            </a:r>
            <a:r>
              <a:rPr lang="zh-CN" altLang="en-US" sz="2400" dirty="0" smtClean="0">
                <a:solidFill>
                  <a:srgbClr val="000000"/>
                </a:solidFill>
                <a:latin typeface="+mj-lt"/>
                <a:ea typeface="黑体" pitchFamily="49" charset="-122"/>
                <a:cs typeface="Times New Roman" pitchFamily="18" charset="0"/>
              </a:rPr>
              <a:t>，变换为一类查询复杂性低的查询语言</a:t>
            </a:r>
            <a:r>
              <a:rPr lang="en-US" altLang="zh-CN" sz="2400" dirty="0" smtClean="0">
                <a:solidFill>
                  <a:srgbClr val="C00000"/>
                </a:solidFill>
                <a:latin typeface="+mj-lt"/>
                <a:ea typeface="黑体" pitchFamily="49" charset="-122"/>
                <a:cs typeface="Times New Roman" pitchFamily="18" charset="0"/>
              </a:rPr>
              <a:t>Q’ </a:t>
            </a:r>
            <a:r>
              <a:rPr lang="zh-CN" altLang="en-US" sz="2400" dirty="0" smtClean="0">
                <a:latin typeface="+mj-lt"/>
                <a:ea typeface="黑体" pitchFamily="49" charset="-122"/>
                <a:cs typeface="Times New Roman" pitchFamily="18" charset="0"/>
              </a:rPr>
              <a:t>，并且尽量不影响查询结果的准确性。</a:t>
            </a:r>
            <a:endParaRPr lang="en-GB" altLang="zh-CN" sz="2400" dirty="0">
              <a:latin typeface="+mj-lt"/>
              <a:ea typeface="黑体" pitchFamily="49" charset="-122"/>
              <a:cs typeface="Times New Roman" pitchFamily="18" charset="0"/>
            </a:endParaRPr>
          </a:p>
        </p:txBody>
      </p:sp>
      <p:grpSp>
        <p:nvGrpSpPr>
          <p:cNvPr id="16" name="组合 15"/>
          <p:cNvGrpSpPr/>
          <p:nvPr/>
        </p:nvGrpSpPr>
        <p:grpSpPr>
          <a:xfrm>
            <a:off x="2555776" y="2996952"/>
            <a:ext cx="4024152" cy="935534"/>
            <a:chOff x="2555776" y="3789040"/>
            <a:chExt cx="4024152" cy="935534"/>
          </a:xfrm>
        </p:grpSpPr>
        <p:sp>
          <p:nvSpPr>
            <p:cNvPr id="6" name="TextBox 3"/>
            <p:cNvSpPr txBox="1">
              <a:spLocks noChangeArrowheads="1"/>
            </p:cNvSpPr>
            <p:nvPr/>
          </p:nvSpPr>
          <p:spPr bwMode="auto">
            <a:xfrm>
              <a:off x="3347864" y="3789040"/>
              <a:ext cx="2592288" cy="584775"/>
            </a:xfrm>
            <a:prstGeom prst="rect">
              <a:avLst/>
            </a:prstGeom>
            <a:noFill/>
            <a:ln w="9525">
              <a:noFill/>
              <a:miter lim="800000"/>
              <a:headEnd/>
              <a:tailEnd/>
            </a:ln>
          </p:spPr>
          <p:txBody>
            <a:bodyPr wrap="square">
              <a:spAutoFit/>
            </a:bodyPr>
            <a:lstStyle/>
            <a:p>
              <a:r>
                <a:rPr lang="zh-CN" altLang="en-US" sz="3200" dirty="0" smtClean="0">
                  <a:solidFill>
                    <a:srgbClr val="C00000"/>
                  </a:solidFill>
                  <a:latin typeface="Rockwell" pitchFamily="18" charset="0"/>
                  <a:sym typeface="Symbol" pitchFamily="18" charset="2"/>
                </a:rPr>
                <a:t> </a:t>
              </a:r>
              <a:r>
                <a:rPr lang="en-US" altLang="zh-CN" sz="2000" dirty="0" smtClean="0">
                  <a:solidFill>
                    <a:srgbClr val="C00000"/>
                  </a:solidFill>
                  <a:latin typeface="Rockwell" pitchFamily="18" charset="0"/>
                  <a:sym typeface="Symbol" pitchFamily="18" charset="2"/>
                </a:rPr>
                <a:t>approximation</a:t>
              </a:r>
              <a:endParaRPr lang="zh-CN" altLang="en-US" sz="2400" dirty="0">
                <a:latin typeface="Rockwell" pitchFamily="18" charset="0"/>
              </a:endParaRPr>
            </a:p>
          </p:txBody>
        </p:sp>
        <p:cxnSp>
          <p:nvCxnSpPr>
            <p:cNvPr id="7" name="Straight Arrow Connector 5"/>
            <p:cNvCxnSpPr/>
            <p:nvPr/>
          </p:nvCxnSpPr>
          <p:spPr bwMode="auto">
            <a:xfrm>
              <a:off x="3519389" y="4480099"/>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 name="TextBox 19"/>
            <p:cNvSpPr txBox="1">
              <a:spLocks noChangeArrowheads="1"/>
            </p:cNvSpPr>
            <p:nvPr/>
          </p:nvSpPr>
          <p:spPr bwMode="auto">
            <a:xfrm>
              <a:off x="2555776" y="4264199"/>
              <a:ext cx="885825" cy="460375"/>
            </a:xfrm>
            <a:prstGeom prst="rect">
              <a:avLst/>
            </a:prstGeom>
            <a:noFill/>
            <a:ln w="9525">
              <a:noFill/>
              <a:miter lim="800000"/>
              <a:headEnd/>
              <a:tailEnd/>
            </a:ln>
          </p:spPr>
          <p:txBody>
            <a:bodyPr wrap="none">
              <a:spAutoFit/>
            </a:bodyPr>
            <a:lstStyle/>
            <a:p>
              <a:r>
                <a:rPr lang="en-US" altLang="zh-CN" sz="2400" dirty="0">
                  <a:solidFill>
                    <a:srgbClr val="FF0000"/>
                  </a:solidFill>
                  <a:latin typeface="Rockwell" pitchFamily="18" charset="0"/>
                  <a:sym typeface="Symbol" pitchFamily="18" charset="2"/>
                </a:rPr>
                <a:t>Q</a:t>
              </a:r>
              <a:r>
                <a:rPr lang="en-US" altLang="zh-CN" sz="2400" dirty="0">
                  <a:latin typeface="Rockwell" pitchFamily="18" charset="0"/>
                  <a:sym typeface="Symbol" pitchFamily="18" charset="2"/>
                </a:rPr>
                <a:t>(</a:t>
              </a:r>
              <a:r>
                <a:rPr lang="en-GB" altLang="zh-CN" sz="2400" dirty="0">
                  <a:latin typeface="Rockwell" pitchFamily="18" charset="0"/>
                  <a:sym typeface="Symbol" pitchFamily="18" charset="2"/>
                </a:rPr>
                <a:t>D)</a:t>
              </a:r>
              <a:endParaRPr lang="zh-CN" altLang="en-US" sz="2400" dirty="0">
                <a:latin typeface="Rockwell" pitchFamily="18" charset="0"/>
              </a:endParaRPr>
            </a:p>
          </p:txBody>
        </p:sp>
        <p:sp>
          <p:nvSpPr>
            <p:cNvPr id="9" name="TextBox 19"/>
            <p:cNvSpPr txBox="1">
              <a:spLocks noChangeArrowheads="1"/>
            </p:cNvSpPr>
            <p:nvPr/>
          </p:nvSpPr>
          <p:spPr bwMode="auto">
            <a:xfrm>
              <a:off x="5603379" y="4221088"/>
              <a:ext cx="976549" cy="461665"/>
            </a:xfrm>
            <a:prstGeom prst="rect">
              <a:avLst/>
            </a:prstGeom>
            <a:noFill/>
            <a:ln w="9525">
              <a:noFill/>
              <a:miter lim="800000"/>
              <a:headEnd/>
              <a:tailEnd/>
            </a:ln>
          </p:spPr>
          <p:txBody>
            <a:bodyPr wrap="none">
              <a:spAutoFit/>
            </a:bodyPr>
            <a:lstStyle/>
            <a:p>
              <a:r>
                <a:rPr lang="en-US" altLang="zh-CN" sz="2400" dirty="0">
                  <a:solidFill>
                    <a:srgbClr val="FF0000"/>
                  </a:solidFill>
                  <a:latin typeface="Rockwell" pitchFamily="18" charset="0"/>
                  <a:sym typeface="Symbol" pitchFamily="18" charset="2"/>
                </a:rPr>
                <a:t>Q’</a:t>
              </a:r>
              <a:r>
                <a:rPr lang="en-US" altLang="zh-CN" sz="2400" dirty="0">
                  <a:latin typeface="Rockwell" pitchFamily="18" charset="0"/>
                  <a:sym typeface="Symbol" pitchFamily="18" charset="2"/>
                </a:rPr>
                <a:t>(</a:t>
              </a:r>
              <a:r>
                <a:rPr lang="en-GB" altLang="zh-CN" sz="2400" dirty="0" smtClean="0">
                  <a:latin typeface="Rockwell" pitchFamily="18" charset="0"/>
                  <a:sym typeface="Symbol" pitchFamily="18" charset="2"/>
                </a:rPr>
                <a:t>D)</a:t>
              </a:r>
              <a:endParaRPr lang="zh-CN" altLang="en-US" sz="2400" dirty="0">
                <a:latin typeface="Rockwell" pitchFamily="18" charset="0"/>
              </a:endParaRPr>
            </a:p>
          </p:txBody>
        </p:sp>
      </p:grpSp>
      <p:sp>
        <p:nvSpPr>
          <p:cNvPr id="14" name="TextBox 13"/>
          <p:cNvSpPr txBox="1"/>
          <p:nvPr/>
        </p:nvSpPr>
        <p:spPr>
          <a:xfrm>
            <a:off x="35496" y="5622338"/>
            <a:ext cx="8999984" cy="470958"/>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zh-CN" altLang="en-US" sz="2400" b="1" dirty="0" smtClean="0">
                <a:solidFill>
                  <a:srgbClr val="FF0000"/>
                </a:solidFill>
                <a:latin typeface="Arial Unicode MS" pitchFamily="34" charset="-122"/>
                <a:ea typeface="黑体" pitchFamily="49" charset="-122"/>
                <a:cs typeface="Arial Unicode MS" pitchFamily="34" charset="-122"/>
                <a:sym typeface="Wingdings" pitchFamily="2" charset="2"/>
              </a:rPr>
              <a:t>挑战</a:t>
            </a:r>
            <a:r>
              <a:rPr lang="en-US" altLang="zh-CN" sz="2400" b="1" dirty="0" smtClean="0">
                <a:solidFill>
                  <a:schemeClr val="tx1"/>
                </a:solidFill>
                <a:latin typeface="Arial Unicode MS" pitchFamily="34" charset="-122"/>
                <a:ea typeface="黑体" pitchFamily="49" charset="-122"/>
                <a:cs typeface="Arial Unicode MS" pitchFamily="34" charset="-122"/>
                <a:sym typeface="Wingdings" pitchFamily="2" charset="2"/>
              </a:rPr>
              <a:t>: </a:t>
            </a:r>
            <a:r>
              <a:rPr lang="en-US" altLang="zh-CN" sz="2400" b="1" dirty="0" smtClean="0">
                <a:latin typeface="Arial Unicode MS" pitchFamily="34" charset="-122"/>
                <a:ea typeface="黑体" pitchFamily="49" charset="-122"/>
                <a:cs typeface="Arial Unicode MS" pitchFamily="34" charset="-122"/>
                <a:sym typeface="Wingdings" pitchFamily="2" charset="2"/>
              </a:rPr>
              <a:t> </a:t>
            </a:r>
            <a:r>
              <a:rPr lang="zh-CN" altLang="en-US" sz="2400" b="1" dirty="0" smtClean="0">
                <a:latin typeface="Arial Unicode MS" pitchFamily="34" charset="-122"/>
                <a:ea typeface="黑体" pitchFamily="49" charset="-122"/>
                <a:cs typeface="Arial Unicode MS" pitchFamily="34" charset="-122"/>
                <a:sym typeface="Wingdings" pitchFamily="2" charset="2"/>
              </a:rPr>
              <a:t>平衡查询的复杂性和查询的准确性</a:t>
            </a:r>
            <a:r>
              <a:rPr lang="en-US" altLang="zh-CN" sz="2400" b="1" dirty="0" smtClean="0">
                <a:solidFill>
                  <a:schemeClr val="tx1"/>
                </a:solidFill>
                <a:latin typeface="Arial Unicode MS" pitchFamily="34" charset="-122"/>
                <a:ea typeface="黑体" pitchFamily="49" charset="-122"/>
                <a:cs typeface="Arial Unicode MS" pitchFamily="34" charset="-122"/>
                <a:sym typeface="Wingdings" pitchFamily="2" charset="2"/>
              </a:rPr>
              <a:t>!</a:t>
            </a:r>
            <a:endParaRPr lang="en-US" altLang="zh-CN" sz="2400" b="1" dirty="0">
              <a:solidFill>
                <a:schemeClr val="tx1"/>
              </a:solidFill>
              <a:latin typeface="Arial Unicode MS" pitchFamily="34" charset="-122"/>
              <a:ea typeface="黑体" pitchFamily="49" charset="-122"/>
              <a:cs typeface="Arial Unicode MS" pitchFamily="34" charset="-122"/>
              <a:sym typeface="Wingdings" pitchFamily="2" charset="2"/>
            </a:endParaRP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23</a:t>
            </a:fld>
            <a:endParaRPr lang="zh-CN" alt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如一，强模拟图查询</a:t>
            </a:r>
            <a:endParaRPr lang="en-US" altLang="zh-CN" sz="3600" baseline="30000" dirty="0">
              <a:solidFill>
                <a:srgbClr val="C00000"/>
              </a:solidFill>
              <a:latin typeface="Arial Unicode MS" pitchFamily="34" charset="-122"/>
              <a:ea typeface="黑体" pitchFamily="49" charset="-122"/>
            </a:endParaRPr>
          </a:p>
        </p:txBody>
      </p:sp>
      <p:sp>
        <p:nvSpPr>
          <p:cNvPr id="7" name="内容占位符 2"/>
          <p:cNvSpPr>
            <a:spLocks noChangeArrowheads="1"/>
          </p:cNvSpPr>
          <p:nvPr/>
        </p:nvSpPr>
        <p:spPr bwMode="auto">
          <a:xfrm>
            <a:off x="611560" y="1267694"/>
            <a:ext cx="2807915"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zh-CN" altLang="en-US" dirty="0" smtClean="0">
                <a:latin typeface="Rockwell" pitchFamily="18" charset="0"/>
                <a:ea typeface="黑体" pitchFamily="49" charset="-122"/>
              </a:rPr>
              <a:t>子图同构</a:t>
            </a:r>
            <a:endParaRPr lang="en-US" altLang="zh-CN" sz="1800" dirty="0">
              <a:latin typeface="Rockwell" pitchFamily="18" charset="0"/>
              <a:ea typeface="黑体" pitchFamily="49" charset="-122"/>
            </a:endParaRPr>
          </a:p>
          <a:p>
            <a:pPr algn="ctr" defTabSz="971550">
              <a:spcBef>
                <a:spcPts val="600"/>
              </a:spcBef>
              <a:buClr>
                <a:schemeClr val="accent1"/>
              </a:buClr>
              <a:buSzPct val="80000"/>
            </a:pPr>
            <a:r>
              <a:rPr lang="en-US" altLang="zh-CN" sz="1800" dirty="0" smtClean="0">
                <a:solidFill>
                  <a:srgbClr val="0000FF"/>
                </a:solidFill>
                <a:latin typeface="Rockwell" pitchFamily="18" charset="0"/>
                <a:ea typeface="黑体" pitchFamily="49" charset="-122"/>
              </a:rPr>
              <a:t>(</a:t>
            </a:r>
            <a:r>
              <a:rPr lang="en-US" altLang="zh-CN" sz="1800" dirty="0" smtClean="0">
                <a:solidFill>
                  <a:srgbClr val="FF0000"/>
                </a:solidFill>
                <a:latin typeface="Rockwell" pitchFamily="18" charset="0"/>
                <a:ea typeface="黑体" pitchFamily="49" charset="-122"/>
              </a:rPr>
              <a:t>NP-Complete</a:t>
            </a:r>
            <a:r>
              <a:rPr lang="en-US" altLang="zh-CN" sz="1800" dirty="0" smtClean="0">
                <a:solidFill>
                  <a:srgbClr val="0000FF"/>
                </a:solidFill>
                <a:latin typeface="Rockwell" pitchFamily="18" charset="0"/>
                <a:ea typeface="黑体" pitchFamily="49" charset="-122"/>
              </a:rPr>
              <a:t>)</a:t>
            </a:r>
            <a:endParaRPr lang="en-US" altLang="zh-CN" sz="1800" dirty="0">
              <a:solidFill>
                <a:srgbClr val="0000FF"/>
              </a:solidFill>
              <a:latin typeface="Rockwell" pitchFamily="18" charset="0"/>
              <a:ea typeface="黑体" pitchFamily="49" charset="-122"/>
            </a:endParaRPr>
          </a:p>
        </p:txBody>
      </p:sp>
      <p:sp>
        <p:nvSpPr>
          <p:cNvPr id="8" name="TextBox 3"/>
          <p:cNvSpPr txBox="1">
            <a:spLocks noChangeArrowheads="1"/>
          </p:cNvSpPr>
          <p:nvPr/>
        </p:nvSpPr>
        <p:spPr bwMode="auto">
          <a:xfrm>
            <a:off x="3492500" y="1124744"/>
            <a:ext cx="2009775" cy="830997"/>
          </a:xfrm>
          <a:prstGeom prst="rect">
            <a:avLst/>
          </a:prstGeom>
          <a:noFill/>
          <a:ln w="9525">
            <a:noFill/>
            <a:miter lim="800000"/>
            <a:headEnd/>
            <a:tailEnd/>
          </a:ln>
        </p:spPr>
        <p:txBody>
          <a:bodyPr>
            <a:spAutoFit/>
          </a:bodyPr>
          <a:lstStyle/>
          <a:p>
            <a:pPr algn="ctr"/>
            <a:r>
              <a:rPr lang="zh-CN" altLang="en-US" sz="2400" dirty="0" smtClean="0">
                <a:solidFill>
                  <a:srgbClr val="C00000"/>
                </a:solidFill>
                <a:latin typeface="Rockwell" pitchFamily="18" charset="0"/>
                <a:sym typeface="Symbol" pitchFamily="18" charset="2"/>
              </a:rPr>
              <a:t>     </a:t>
            </a:r>
            <a:r>
              <a:rPr lang="en-US" altLang="zh-CN" dirty="0" smtClean="0">
                <a:solidFill>
                  <a:srgbClr val="C00000"/>
                </a:solidFill>
                <a:latin typeface="Rockwell" pitchFamily="18" charset="0"/>
                <a:sym typeface="Symbol" pitchFamily="18" charset="2"/>
              </a:rPr>
              <a:t>approximation</a:t>
            </a:r>
            <a:endParaRPr lang="zh-CN" altLang="en-US" sz="2400" dirty="0">
              <a:latin typeface="Rockwell" pitchFamily="18" charset="0"/>
            </a:endParaRPr>
          </a:p>
        </p:txBody>
      </p:sp>
      <p:cxnSp>
        <p:nvCxnSpPr>
          <p:cNvPr id="9" name="Straight Arrow Connector 5"/>
          <p:cNvCxnSpPr/>
          <p:nvPr/>
        </p:nvCxnSpPr>
        <p:spPr bwMode="auto">
          <a:xfrm>
            <a:off x="3635375" y="1556792"/>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0" name="内容占位符 2"/>
          <p:cNvSpPr>
            <a:spLocks noChangeArrowheads="1"/>
          </p:cNvSpPr>
          <p:nvPr/>
        </p:nvSpPr>
        <p:spPr bwMode="auto">
          <a:xfrm>
            <a:off x="5580063" y="1267694"/>
            <a:ext cx="2520329"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zh-CN" altLang="en-US" sz="1800" dirty="0" smtClean="0">
                <a:latin typeface="Rockwell" pitchFamily="18" charset="0"/>
                <a:ea typeface="黑体" pitchFamily="49" charset="-122"/>
              </a:rPr>
              <a:t>强模拟</a:t>
            </a:r>
            <a:endParaRPr lang="en-US" altLang="zh-CN" sz="1800" dirty="0" smtClean="0">
              <a:latin typeface="Rockwell" pitchFamily="18" charset="0"/>
              <a:ea typeface="黑体" pitchFamily="49" charset="-122"/>
            </a:endParaRPr>
          </a:p>
          <a:p>
            <a:pPr algn="ctr" defTabSz="971550">
              <a:spcBef>
                <a:spcPts val="600"/>
              </a:spcBef>
              <a:buClr>
                <a:schemeClr val="accent1"/>
              </a:buClr>
              <a:buSzPct val="80000"/>
            </a:pPr>
            <a:r>
              <a:rPr lang="en-US" altLang="zh-CN" sz="1800" dirty="0" smtClean="0">
                <a:solidFill>
                  <a:srgbClr val="0000FF"/>
                </a:solidFill>
                <a:latin typeface="Rockwell" pitchFamily="18" charset="0"/>
                <a:ea typeface="黑体" pitchFamily="49" charset="-122"/>
              </a:rPr>
              <a:t>(</a:t>
            </a:r>
            <a:r>
              <a:rPr lang="en-US" altLang="zh-CN" sz="1800" dirty="0">
                <a:solidFill>
                  <a:srgbClr val="FF0000"/>
                </a:solidFill>
                <a:latin typeface="Rockwell" pitchFamily="18" charset="0"/>
                <a:ea typeface="黑体" pitchFamily="49" charset="-122"/>
              </a:rPr>
              <a:t>O(n</a:t>
            </a:r>
            <a:r>
              <a:rPr lang="en-US" altLang="zh-CN" sz="1800" baseline="30000" dirty="0">
                <a:solidFill>
                  <a:srgbClr val="FF0000"/>
                </a:solidFill>
                <a:latin typeface="Rockwell" pitchFamily="18" charset="0"/>
                <a:ea typeface="黑体" pitchFamily="49" charset="-122"/>
              </a:rPr>
              <a:t>3</a:t>
            </a:r>
            <a:r>
              <a:rPr lang="en-US" altLang="zh-CN" sz="1800" dirty="0" smtClean="0">
                <a:solidFill>
                  <a:srgbClr val="FF0000"/>
                </a:solidFill>
                <a:latin typeface="Rockwell" pitchFamily="18" charset="0"/>
                <a:ea typeface="黑体" pitchFamily="49" charset="-122"/>
              </a:rPr>
              <a:t>)</a:t>
            </a:r>
            <a:r>
              <a:rPr lang="en-US" altLang="zh-CN" sz="1800" dirty="0" smtClean="0">
                <a:solidFill>
                  <a:srgbClr val="0000FF"/>
                </a:solidFill>
                <a:latin typeface="Rockwell" pitchFamily="18" charset="0"/>
                <a:ea typeface="黑体" pitchFamily="49" charset="-122"/>
              </a:rPr>
              <a:t>)</a:t>
            </a:r>
            <a:endParaRPr lang="en-US" altLang="zh-CN" sz="1800" dirty="0">
              <a:solidFill>
                <a:srgbClr val="0000FF"/>
              </a:solidFill>
              <a:latin typeface="Rockwell" pitchFamily="18" charset="0"/>
              <a:ea typeface="黑体" pitchFamily="49" charset="-122"/>
            </a:endParaRPr>
          </a:p>
        </p:txBody>
      </p:sp>
      <p:sp>
        <p:nvSpPr>
          <p:cNvPr id="15" name="内容占位符 2"/>
          <p:cNvSpPr>
            <a:spLocks noGrp="1"/>
          </p:cNvSpPr>
          <p:nvPr>
            <p:ph idx="1"/>
          </p:nvPr>
        </p:nvSpPr>
        <p:spPr>
          <a:xfrm>
            <a:off x="395536" y="2276872"/>
            <a:ext cx="8208912" cy="2160240"/>
          </a:xfrm>
        </p:spPr>
        <p:txBody>
          <a:bodyPr/>
          <a:lstStyle/>
          <a:p>
            <a:pPr>
              <a:buNone/>
            </a:pPr>
            <a:r>
              <a:rPr lang="zh-CN" altLang="en-US" sz="2400" b="1" dirty="0" smtClean="0">
                <a:solidFill>
                  <a:srgbClr val="C00000"/>
                </a:solidFill>
                <a:latin typeface="Arial Unicode MS" pitchFamily="34" charset="-122"/>
                <a:ea typeface="黑体" pitchFamily="49" charset="-122"/>
                <a:cs typeface="Arial Unicode MS" pitchFamily="34" charset="-122"/>
              </a:rPr>
              <a:t>子图同构</a:t>
            </a:r>
            <a:r>
              <a:rPr lang="en-US" altLang="zh-CN" sz="2400" baseline="30000" dirty="0" smtClean="0">
                <a:solidFill>
                  <a:srgbClr val="C00000"/>
                </a:solidFill>
                <a:ea typeface="黑体" pitchFamily="49" charset="-122"/>
              </a:rPr>
              <a:t>[11]</a:t>
            </a:r>
            <a:r>
              <a:rPr lang="en-US" altLang="zh-CN" sz="2400" b="1" dirty="0" smtClean="0">
                <a:solidFill>
                  <a:srgbClr val="C00000"/>
                </a:solidFill>
                <a:latin typeface="Arial Unicode MS" pitchFamily="34" charset="-122"/>
                <a:ea typeface="黑体" pitchFamily="49" charset="-122"/>
                <a:cs typeface="Arial Unicode MS" pitchFamily="34" charset="-122"/>
              </a:rPr>
              <a:t>:</a:t>
            </a:r>
          </a:p>
          <a:p>
            <a:r>
              <a:rPr lang="zh-CN" altLang="en-US" sz="2400" dirty="0" smtClean="0">
                <a:latin typeface="Arial Unicode MS" pitchFamily="34" charset="-122"/>
                <a:ea typeface="黑体" pitchFamily="49" charset="-122"/>
                <a:cs typeface="Arial Unicode MS" pitchFamily="34" charset="-122"/>
              </a:rPr>
              <a:t>给定模式图</a:t>
            </a:r>
            <a:r>
              <a:rPr lang="en-US" altLang="zh-CN" sz="2400" dirty="0" smtClean="0">
                <a:solidFill>
                  <a:srgbClr val="2525FF"/>
                </a:solidFill>
                <a:latin typeface="Arial Unicode MS" pitchFamily="34" charset="-122"/>
                <a:ea typeface="黑体" pitchFamily="49" charset="-122"/>
                <a:cs typeface="Arial Unicode MS" pitchFamily="34" charset="-122"/>
              </a:rPr>
              <a:t>Q</a:t>
            </a:r>
            <a:r>
              <a:rPr lang="en-US" altLang="zh-CN" sz="2400" dirty="0" smtClean="0">
                <a:latin typeface="Arial Unicode MS" pitchFamily="34" charset="-122"/>
                <a:ea typeface="黑体" pitchFamily="49" charset="-122"/>
                <a:cs typeface="Arial Unicode MS" pitchFamily="34" charset="-122"/>
              </a:rPr>
              <a:t>, </a:t>
            </a:r>
            <a:r>
              <a:rPr lang="zh-CN" altLang="en-US" sz="2400" dirty="0" smtClean="0">
                <a:latin typeface="Arial Unicode MS" pitchFamily="34" charset="-122"/>
                <a:ea typeface="黑体" pitchFamily="49" charset="-122"/>
                <a:cs typeface="Arial Unicode MS" pitchFamily="34" charset="-122"/>
              </a:rPr>
              <a:t>数据图</a:t>
            </a:r>
            <a:r>
              <a:rPr lang="en-US" altLang="zh-CN" sz="2400" dirty="0" smtClean="0">
                <a:solidFill>
                  <a:srgbClr val="2525FF"/>
                </a:solidFill>
                <a:latin typeface="Arial Unicode MS" pitchFamily="34" charset="-122"/>
                <a:ea typeface="黑体" pitchFamily="49" charset="-122"/>
                <a:cs typeface="Arial Unicode MS" pitchFamily="34" charset="-122"/>
              </a:rPr>
              <a:t>G</a:t>
            </a:r>
            <a:r>
              <a:rPr lang="zh-CN" altLang="en-US" sz="2400" dirty="0" smtClean="0">
                <a:latin typeface="Arial Unicode MS" pitchFamily="34" charset="-122"/>
                <a:ea typeface="黑体" pitchFamily="49" charset="-122"/>
                <a:cs typeface="Arial Unicode MS" pitchFamily="34" charset="-122"/>
              </a:rPr>
              <a:t>的子图</a:t>
            </a:r>
            <a:r>
              <a:rPr lang="en-US" altLang="zh-CN" sz="2400" dirty="0" smtClean="0">
                <a:solidFill>
                  <a:srgbClr val="2525FF"/>
                </a:solidFill>
                <a:ea typeface="黑体" pitchFamily="49" charset="-122"/>
                <a:cs typeface="Arial Unicode MS" pitchFamily="34" charset="-122"/>
              </a:rPr>
              <a:t>G</a:t>
            </a:r>
            <a:r>
              <a:rPr lang="en-US" altLang="zh-CN" sz="2400" baseline="-25000" dirty="0" smtClean="0">
                <a:solidFill>
                  <a:srgbClr val="2525FF"/>
                </a:solidFill>
                <a:ea typeface="黑体" pitchFamily="49" charset="-122"/>
                <a:cs typeface="Arial Unicode MS" pitchFamily="34" charset="-122"/>
              </a:rPr>
              <a:t>s</a:t>
            </a:r>
            <a:r>
              <a:rPr lang="zh-CN" altLang="en-US" sz="2400" baseline="-25000" dirty="0" smtClean="0">
                <a:solidFill>
                  <a:srgbClr val="2525FF"/>
                </a:solidFill>
                <a:ea typeface="黑体" pitchFamily="49" charset="-122"/>
                <a:cs typeface="Arial Unicode MS" pitchFamily="34" charset="-122"/>
              </a:rPr>
              <a:t>：</a:t>
            </a:r>
            <a:endParaRPr lang="en-US" altLang="zh-CN" sz="2400" dirty="0" smtClean="0">
              <a:solidFill>
                <a:srgbClr val="2525FF"/>
              </a:solidFill>
              <a:latin typeface="Arial Unicode MS" pitchFamily="34" charset="-122"/>
              <a:ea typeface="黑体" pitchFamily="49" charset="-122"/>
              <a:cs typeface="Arial Unicode MS" pitchFamily="34" charset="-122"/>
            </a:endParaRPr>
          </a:p>
          <a:p>
            <a:pPr lvl="1"/>
            <a:r>
              <a:rPr lang="en-US" altLang="zh-CN" sz="1800" dirty="0" smtClean="0">
                <a:solidFill>
                  <a:srgbClr val="2525FF"/>
                </a:solidFill>
                <a:latin typeface="Arial Unicode MS" pitchFamily="34" charset="-122"/>
                <a:ea typeface="黑体" pitchFamily="49" charset="-122"/>
                <a:cs typeface="Arial Unicode MS" pitchFamily="34" charset="-122"/>
              </a:rPr>
              <a:t>Q </a:t>
            </a:r>
            <a:r>
              <a:rPr lang="zh-CN" altLang="en-US" sz="1800" dirty="0" smtClean="0">
                <a:solidFill>
                  <a:srgbClr val="2525FF"/>
                </a:solidFill>
                <a:latin typeface="Arial Unicode MS" pitchFamily="34" charset="-122"/>
                <a:ea typeface="黑体" pitchFamily="49" charset="-122"/>
                <a:cs typeface="Arial Unicode MS" pitchFamily="34" charset="-122"/>
              </a:rPr>
              <a:t>图同构</a:t>
            </a:r>
            <a:r>
              <a:rPr lang="en-US" altLang="zh-CN" sz="1800" dirty="0" smtClean="0">
                <a:latin typeface="Arial Unicode MS" pitchFamily="34" charset="-122"/>
                <a:ea typeface="黑体" pitchFamily="49" charset="-122"/>
                <a:cs typeface="Arial Unicode MS" pitchFamily="34" charset="-122"/>
              </a:rPr>
              <a:t> </a:t>
            </a:r>
            <a:r>
              <a:rPr lang="en-US" altLang="zh-CN" sz="1800" dirty="0" smtClean="0">
                <a:solidFill>
                  <a:srgbClr val="2525FF"/>
                </a:solidFill>
                <a:latin typeface="Arial Unicode MS" pitchFamily="34" charset="-122"/>
                <a:ea typeface="黑体" pitchFamily="49" charset="-122"/>
                <a:cs typeface="Arial Unicode MS" pitchFamily="34" charset="-122"/>
              </a:rPr>
              <a:t>G</a:t>
            </a:r>
            <a:r>
              <a:rPr lang="en-US" altLang="zh-CN" sz="1800" baseline="-25000" dirty="0" smtClean="0">
                <a:solidFill>
                  <a:srgbClr val="2525FF"/>
                </a:solidFill>
                <a:latin typeface="Arial Unicode MS" pitchFamily="34" charset="-122"/>
                <a:ea typeface="黑体" pitchFamily="49" charset="-122"/>
                <a:cs typeface="Arial Unicode MS" pitchFamily="34" charset="-122"/>
              </a:rPr>
              <a:t>s</a:t>
            </a:r>
            <a:r>
              <a:rPr lang="en-US" altLang="zh-CN" sz="1800" dirty="0" smtClean="0">
                <a:latin typeface="Arial Unicode MS" pitchFamily="34" charset="-122"/>
                <a:ea typeface="黑体" pitchFamily="49" charset="-122"/>
                <a:cs typeface="Arial Unicode MS" pitchFamily="34" charset="-122"/>
              </a:rPr>
              <a:t> </a:t>
            </a:r>
            <a:r>
              <a:rPr lang="zh-CN" altLang="en-US" sz="1800" dirty="0" smtClean="0">
                <a:latin typeface="Arial Unicode MS" pitchFamily="34" charset="-122"/>
                <a:ea typeface="黑体" pitchFamily="49" charset="-122"/>
                <a:cs typeface="Arial Unicode MS" pitchFamily="34" charset="-122"/>
              </a:rPr>
              <a:t>如果存在一一映射函数</a:t>
            </a:r>
            <a:r>
              <a:rPr lang="en-US" altLang="zh-CN" sz="1800" dirty="0" smtClean="0">
                <a:latin typeface="Arial Unicode MS" pitchFamily="34" charset="-122"/>
                <a:ea typeface="黑体" pitchFamily="49" charset="-122"/>
                <a:cs typeface="Arial Unicode MS" pitchFamily="34" charset="-122"/>
              </a:rPr>
              <a:t>f: V</a:t>
            </a:r>
            <a:r>
              <a:rPr lang="en-US" altLang="zh-CN" sz="1800" baseline="-25000" dirty="0" smtClean="0">
                <a:latin typeface="Arial Unicode MS" pitchFamily="34" charset="-122"/>
                <a:ea typeface="黑体" pitchFamily="49" charset="-122"/>
                <a:cs typeface="Arial Unicode MS" pitchFamily="34" charset="-122"/>
              </a:rPr>
              <a:t>Q</a:t>
            </a:r>
            <a:r>
              <a:rPr lang="en-US" altLang="zh-CN" sz="1800" dirty="0" smtClean="0">
                <a:latin typeface="Arial Unicode MS" pitchFamily="34" charset="-122"/>
                <a:ea typeface="黑体" pitchFamily="49" charset="-122"/>
                <a:cs typeface="Arial Unicode MS" pitchFamily="34" charset="-122"/>
              </a:rPr>
              <a:t>→ V</a:t>
            </a:r>
            <a:r>
              <a:rPr lang="en-US" altLang="zh-CN" sz="1800" baseline="-25000" dirty="0" smtClean="0">
                <a:latin typeface="Arial Unicode MS" pitchFamily="34" charset="-122"/>
                <a:ea typeface="黑体" pitchFamily="49" charset="-122"/>
                <a:cs typeface="Arial Unicode MS" pitchFamily="34" charset="-122"/>
              </a:rPr>
              <a:t>Gs</a:t>
            </a:r>
            <a:r>
              <a:rPr lang="en-US" altLang="zh-CN" sz="1800" dirty="0" smtClean="0">
                <a:latin typeface="Arial Unicode MS" pitchFamily="34" charset="-122"/>
                <a:ea typeface="黑体" pitchFamily="49" charset="-122"/>
                <a:cs typeface="Arial Unicode MS" pitchFamily="34" charset="-122"/>
              </a:rPr>
              <a:t> </a:t>
            </a:r>
            <a:r>
              <a:rPr lang="zh-CN" altLang="en-US" sz="1800" dirty="0" smtClean="0">
                <a:latin typeface="Arial Unicode MS" pitchFamily="34" charset="-122"/>
                <a:ea typeface="黑体" pitchFamily="49" charset="-122"/>
                <a:cs typeface="Arial Unicode MS" pitchFamily="34" charset="-122"/>
              </a:rPr>
              <a:t>满足：</a:t>
            </a:r>
            <a:r>
              <a:rPr lang="en-US" altLang="zh-CN" sz="1800" dirty="0" smtClean="0">
                <a:latin typeface="Arial Unicode MS" pitchFamily="34" charset="-122"/>
                <a:ea typeface="黑体" pitchFamily="49" charset="-122"/>
                <a:cs typeface="Arial Unicode MS" pitchFamily="34" charset="-122"/>
              </a:rPr>
              <a:t> </a:t>
            </a:r>
          </a:p>
          <a:p>
            <a:pPr lvl="2"/>
            <a:r>
              <a:rPr lang="zh-CN" altLang="en-US" dirty="0" smtClean="0">
                <a:latin typeface="Arial Unicode MS" pitchFamily="34" charset="-122"/>
                <a:ea typeface="黑体" pitchFamily="49" charset="-122"/>
                <a:cs typeface="Arial Unicode MS" pitchFamily="34" charset="-122"/>
              </a:rPr>
              <a:t>对</a:t>
            </a:r>
            <a:r>
              <a:rPr lang="en-US" altLang="zh-CN" dirty="0" smtClean="0">
                <a:latin typeface="Arial Unicode MS" pitchFamily="34" charset="-122"/>
                <a:ea typeface="黑体" pitchFamily="49" charset="-122"/>
                <a:cs typeface="Arial Unicode MS" pitchFamily="34" charset="-122"/>
              </a:rPr>
              <a:t>Q</a:t>
            </a:r>
            <a:r>
              <a:rPr lang="zh-CN" altLang="en-US" dirty="0" smtClean="0">
                <a:latin typeface="Arial Unicode MS" pitchFamily="34" charset="-122"/>
                <a:ea typeface="黑体" pitchFamily="49" charset="-122"/>
                <a:cs typeface="Arial Unicode MS" pitchFamily="34" charset="-122"/>
              </a:rPr>
              <a:t>中的</a:t>
            </a:r>
            <a:r>
              <a:rPr lang="zh-CN" altLang="en-US" dirty="0" smtClean="0">
                <a:solidFill>
                  <a:srgbClr val="FF0000"/>
                </a:solidFill>
                <a:latin typeface="Arial Unicode MS" pitchFamily="34" charset="-122"/>
                <a:ea typeface="黑体" pitchFamily="49" charset="-122"/>
                <a:cs typeface="Arial Unicode MS" pitchFamily="34" charset="-122"/>
              </a:rPr>
              <a:t>任何顶点</a:t>
            </a:r>
            <a:r>
              <a:rPr lang="en-US" altLang="zh-CN" dirty="0" smtClean="0">
                <a:latin typeface="Arial Unicode MS" pitchFamily="34" charset="-122"/>
                <a:ea typeface="黑体" pitchFamily="49" charset="-122"/>
                <a:cs typeface="Arial Unicode MS" pitchFamily="34" charset="-122"/>
              </a:rPr>
              <a:t>u</a:t>
            </a:r>
            <a:r>
              <a:rPr lang="zh-CN" altLang="en-US" dirty="0" smtClean="0">
                <a:latin typeface="Arial Unicode MS" pitchFamily="34" charset="-122"/>
                <a:ea typeface="黑体" pitchFamily="49" charset="-122"/>
                <a:cs typeface="Arial Unicode MS" pitchFamily="34" charset="-122"/>
              </a:rPr>
              <a:t>，</a:t>
            </a:r>
            <a:r>
              <a:rPr lang="en-US" altLang="zh-CN" dirty="0" smtClean="0">
                <a:latin typeface="Arial Unicode MS" pitchFamily="34" charset="-122"/>
                <a:ea typeface="黑体" pitchFamily="49" charset="-122"/>
                <a:cs typeface="Arial Unicode MS" pitchFamily="34" charset="-122"/>
              </a:rPr>
              <a:t>u </a:t>
            </a:r>
            <a:r>
              <a:rPr lang="zh-CN" altLang="en-US" dirty="0" smtClean="0">
                <a:latin typeface="Arial Unicode MS" pitchFamily="34" charset="-122"/>
                <a:ea typeface="黑体" pitchFamily="49" charset="-122"/>
                <a:cs typeface="Arial Unicode MS" pitchFamily="34" charset="-122"/>
              </a:rPr>
              <a:t>和</a:t>
            </a:r>
            <a:r>
              <a:rPr lang="en-US" altLang="zh-CN" dirty="0" smtClean="0">
                <a:latin typeface="Arial Unicode MS" pitchFamily="34" charset="-122"/>
                <a:ea typeface="黑体" pitchFamily="49" charset="-122"/>
                <a:cs typeface="Arial Unicode MS" pitchFamily="34" charset="-122"/>
              </a:rPr>
              <a:t>f(u) </a:t>
            </a:r>
            <a:r>
              <a:rPr lang="zh-CN" altLang="en-US" dirty="0" smtClean="0">
                <a:latin typeface="Arial Unicode MS" pitchFamily="34" charset="-122"/>
                <a:ea typeface="黑体" pitchFamily="49" charset="-122"/>
                <a:cs typeface="Arial Unicode MS" pitchFamily="34" charset="-122"/>
              </a:rPr>
              <a:t>有相同的标签</a:t>
            </a:r>
            <a:endParaRPr lang="en-US" altLang="zh-CN" dirty="0" smtClean="0">
              <a:latin typeface="Arial Unicode MS" pitchFamily="34" charset="-122"/>
              <a:ea typeface="黑体" pitchFamily="49" charset="-122"/>
              <a:cs typeface="Arial Unicode MS" pitchFamily="34" charset="-122"/>
            </a:endParaRPr>
          </a:p>
          <a:p>
            <a:pPr lvl="2"/>
            <a:r>
              <a:rPr lang="zh-CN" altLang="en-US" dirty="0" smtClean="0">
                <a:latin typeface="Arial Unicode MS" pitchFamily="34" charset="-122"/>
                <a:ea typeface="黑体" pitchFamily="49" charset="-122"/>
                <a:cs typeface="Arial Unicode MS" pitchFamily="34" charset="-122"/>
              </a:rPr>
              <a:t>边</a:t>
            </a:r>
            <a:r>
              <a:rPr lang="en-US" altLang="zh-CN" dirty="0" smtClean="0">
                <a:latin typeface="Arial Unicode MS" pitchFamily="34" charset="-122"/>
                <a:ea typeface="黑体" pitchFamily="49" charset="-122"/>
                <a:cs typeface="Arial Unicode MS" pitchFamily="34" charset="-122"/>
              </a:rPr>
              <a:t>(u, u‘)</a:t>
            </a:r>
            <a:r>
              <a:rPr lang="zh-CN" altLang="en-US" dirty="0" smtClean="0">
                <a:latin typeface="Arial Unicode MS" pitchFamily="34" charset="-122"/>
                <a:ea typeface="黑体" pitchFamily="49" charset="-122"/>
                <a:cs typeface="Arial Unicode MS" pitchFamily="34" charset="-122"/>
              </a:rPr>
              <a:t>在</a:t>
            </a:r>
            <a:r>
              <a:rPr lang="en-US" altLang="zh-CN" dirty="0" smtClean="0">
                <a:latin typeface="Arial Unicode MS" pitchFamily="34" charset="-122"/>
                <a:ea typeface="黑体" pitchFamily="49" charset="-122"/>
                <a:cs typeface="Arial Unicode MS" pitchFamily="34" charset="-122"/>
              </a:rPr>
              <a:t>Q</a:t>
            </a:r>
            <a:r>
              <a:rPr lang="zh-CN" altLang="en-US" dirty="0" smtClean="0">
                <a:solidFill>
                  <a:srgbClr val="FF0000"/>
                </a:solidFill>
                <a:latin typeface="Arial Unicode MS" pitchFamily="34" charset="-122"/>
                <a:ea typeface="黑体" pitchFamily="49" charset="-122"/>
                <a:cs typeface="Arial Unicode MS" pitchFamily="34" charset="-122"/>
              </a:rPr>
              <a:t>当且仅当</a:t>
            </a:r>
            <a:r>
              <a:rPr lang="en-US" altLang="zh-CN" dirty="0" smtClean="0">
                <a:latin typeface="Arial Unicode MS" pitchFamily="34" charset="-122"/>
                <a:ea typeface="黑体" pitchFamily="49" charset="-122"/>
                <a:cs typeface="Arial Unicode MS" pitchFamily="34" charset="-122"/>
              </a:rPr>
              <a:t> (f(u), f(u’)) </a:t>
            </a:r>
            <a:r>
              <a:rPr lang="zh-CN" altLang="en-US" dirty="0" smtClean="0">
                <a:latin typeface="Arial Unicode MS" pitchFamily="34" charset="-122"/>
                <a:ea typeface="黑体" pitchFamily="49" charset="-122"/>
                <a:cs typeface="Arial Unicode MS" pitchFamily="34" charset="-122"/>
              </a:rPr>
              <a:t>在</a:t>
            </a:r>
            <a:r>
              <a:rPr lang="en-US" altLang="zh-CN" dirty="0" smtClean="0">
                <a:latin typeface="Arial Unicode MS" pitchFamily="34" charset="-122"/>
                <a:ea typeface="黑体" pitchFamily="49" charset="-122"/>
                <a:cs typeface="Arial Unicode MS" pitchFamily="34" charset="-122"/>
              </a:rPr>
              <a:t>G</a:t>
            </a:r>
            <a:r>
              <a:rPr lang="en-US" altLang="zh-CN" baseline="-25000" dirty="0" smtClean="0">
                <a:latin typeface="Arial Unicode MS" pitchFamily="34" charset="-122"/>
                <a:ea typeface="黑体" pitchFamily="49" charset="-122"/>
                <a:cs typeface="Arial Unicode MS" pitchFamily="34" charset="-122"/>
              </a:rPr>
              <a:t>s</a:t>
            </a:r>
          </a:p>
          <a:p>
            <a:pPr lvl="1"/>
            <a:r>
              <a:rPr lang="en-US" altLang="zh-CN" sz="1800" dirty="0" smtClean="0">
                <a:solidFill>
                  <a:srgbClr val="0066CC"/>
                </a:solidFill>
                <a:latin typeface="Arial Unicode MS" pitchFamily="34" charset="-122"/>
                <a:ea typeface="黑体" pitchFamily="49" charset="-122"/>
                <a:cs typeface="Arial Unicode MS" pitchFamily="34" charset="-122"/>
              </a:rPr>
              <a:t>Q</a:t>
            </a:r>
            <a:r>
              <a:rPr lang="en-US" altLang="zh-CN" sz="1800" dirty="0" smtClean="0">
                <a:latin typeface="Arial Unicode MS" pitchFamily="34" charset="-122"/>
                <a:ea typeface="黑体" pitchFamily="49" charset="-122"/>
                <a:cs typeface="Arial Unicode MS" pitchFamily="34" charset="-122"/>
              </a:rPr>
              <a:t> </a:t>
            </a:r>
            <a:r>
              <a:rPr lang="zh-CN" altLang="en-US" sz="1800" dirty="0" smtClean="0">
                <a:latin typeface="Arial Unicode MS" pitchFamily="34" charset="-122"/>
                <a:ea typeface="黑体" pitchFamily="49" charset="-122"/>
                <a:cs typeface="Arial Unicode MS" pitchFamily="34" charset="-122"/>
              </a:rPr>
              <a:t>子图同构</a:t>
            </a:r>
            <a:r>
              <a:rPr lang="en-US" altLang="zh-CN" sz="1800" dirty="0" smtClean="0">
                <a:solidFill>
                  <a:srgbClr val="0066CC"/>
                </a:solidFill>
                <a:latin typeface="Arial Unicode MS" pitchFamily="34" charset="-122"/>
                <a:ea typeface="黑体" pitchFamily="49" charset="-122"/>
                <a:cs typeface="Arial Unicode MS" pitchFamily="34" charset="-122"/>
              </a:rPr>
              <a:t>G</a:t>
            </a:r>
            <a:r>
              <a:rPr lang="zh-CN" altLang="en-US" sz="1800" dirty="0" smtClean="0">
                <a:ea typeface="黑体" pitchFamily="49" charset="-122"/>
                <a:cs typeface="Arial Unicode MS" pitchFamily="34" charset="-122"/>
              </a:rPr>
              <a:t>，如果</a:t>
            </a:r>
            <a:r>
              <a:rPr lang="en-US" altLang="zh-CN" sz="1800" dirty="0" smtClean="0">
                <a:solidFill>
                  <a:srgbClr val="0066CC"/>
                </a:solidFill>
                <a:ea typeface="黑体" pitchFamily="49" charset="-122"/>
                <a:cs typeface="Arial Unicode MS" pitchFamily="34" charset="-122"/>
              </a:rPr>
              <a:t>G</a:t>
            </a:r>
            <a:r>
              <a:rPr lang="zh-CN" altLang="en-US" sz="1800" dirty="0" smtClean="0">
                <a:ea typeface="黑体" pitchFamily="49" charset="-122"/>
                <a:cs typeface="Arial Unicode MS" pitchFamily="34" charset="-122"/>
              </a:rPr>
              <a:t>中存在如上子图</a:t>
            </a:r>
            <a:r>
              <a:rPr lang="en-US" altLang="zh-CN" sz="1800" dirty="0" smtClean="0">
                <a:solidFill>
                  <a:srgbClr val="0066CC"/>
                </a:solidFill>
                <a:latin typeface="Arial Unicode MS" pitchFamily="34" charset="-122"/>
                <a:ea typeface="黑体" pitchFamily="49" charset="-122"/>
                <a:cs typeface="Arial Unicode MS" pitchFamily="34" charset="-122"/>
              </a:rPr>
              <a:t>Gs</a:t>
            </a:r>
            <a:endParaRPr lang="en-US" altLang="zh-CN" sz="2400" dirty="0" smtClean="0">
              <a:solidFill>
                <a:srgbClr val="00B050"/>
              </a:solidFill>
              <a:latin typeface="Arial Unicode MS" pitchFamily="34" charset="-122"/>
              <a:ea typeface="黑体" pitchFamily="49" charset="-122"/>
              <a:cs typeface="Arial Unicode MS" pitchFamily="34" charset="-122"/>
            </a:endParaRPr>
          </a:p>
          <a:p>
            <a:endParaRPr lang="en-US" altLang="zh-CN" sz="2400" dirty="0" smtClean="0">
              <a:latin typeface="Arial Unicode MS" pitchFamily="34" charset="-122"/>
              <a:ea typeface="黑体" pitchFamily="49" charset="-122"/>
            </a:endParaRPr>
          </a:p>
          <a:p>
            <a:endParaRPr lang="en-US" altLang="zh-CN" sz="2400" dirty="0" smtClean="0">
              <a:latin typeface="Arial Unicode MS" pitchFamily="34" charset="-122"/>
              <a:ea typeface="黑体" pitchFamily="49" charset="-122"/>
            </a:endParaRPr>
          </a:p>
        </p:txBody>
      </p:sp>
      <p:sp>
        <p:nvSpPr>
          <p:cNvPr id="17" name="TextBox 16"/>
          <p:cNvSpPr txBox="1"/>
          <p:nvPr/>
        </p:nvSpPr>
        <p:spPr>
          <a:xfrm>
            <a:off x="541864" y="4541058"/>
            <a:ext cx="8064896"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000" b="1" dirty="0" smtClean="0">
                <a:solidFill>
                  <a:srgbClr val="FF0000"/>
                </a:solidFill>
                <a:latin typeface="Arial Unicode MS" pitchFamily="34" charset="-122"/>
                <a:ea typeface="Arial Unicode MS" pitchFamily="34" charset="-122"/>
                <a:cs typeface="Arial Unicode MS" pitchFamily="34" charset="-122"/>
              </a:rPr>
              <a:t>优点</a:t>
            </a:r>
            <a:r>
              <a:rPr lang="zh-CN" altLang="en-US" sz="2000" dirty="0" smtClean="0">
                <a:solidFill>
                  <a:srgbClr val="FF0000"/>
                </a:solidFill>
                <a:latin typeface="Arial Unicode MS" pitchFamily="34" charset="-122"/>
                <a:ea typeface="Arial Unicode MS" pitchFamily="34" charset="-122"/>
                <a:cs typeface="Arial Unicode MS" pitchFamily="34" charset="-122"/>
              </a:rPr>
              <a:t>：</a:t>
            </a:r>
            <a:r>
              <a:rPr lang="en-US" altLang="zh-CN" sz="2000" dirty="0" smtClean="0">
                <a:solidFill>
                  <a:srgbClr val="2525FF"/>
                </a:solidFill>
                <a:latin typeface="Arial Unicode MS" pitchFamily="34" charset="-122"/>
                <a:ea typeface="Arial Unicode MS" pitchFamily="34" charset="-122"/>
                <a:cs typeface="Arial Unicode MS" pitchFamily="34" charset="-122"/>
              </a:rPr>
              <a:t>Q</a:t>
            </a:r>
            <a:r>
              <a:rPr lang="en-US" altLang="zh-CN" sz="2000" dirty="0" smtClean="0">
                <a:latin typeface="Arial Unicode MS" pitchFamily="34" charset="-122"/>
                <a:ea typeface="Arial Unicode MS" pitchFamily="34" charset="-122"/>
                <a:cs typeface="Arial Unicode MS" pitchFamily="34" charset="-122"/>
              </a:rPr>
              <a:t> </a:t>
            </a:r>
            <a:r>
              <a:rPr lang="zh-CN" altLang="en-US" sz="2000" dirty="0" smtClean="0">
                <a:latin typeface="Arial Unicode MS" pitchFamily="34" charset="-122"/>
                <a:ea typeface="Arial Unicode MS" pitchFamily="34" charset="-122"/>
                <a:cs typeface="Arial Unicode MS" pitchFamily="34" charset="-122"/>
              </a:rPr>
              <a:t>和</a:t>
            </a:r>
            <a:r>
              <a:rPr lang="en-US" altLang="zh-CN" sz="2000" dirty="0" smtClean="0">
                <a:latin typeface="Arial Unicode MS" pitchFamily="34" charset="-122"/>
                <a:ea typeface="Arial Unicode MS" pitchFamily="34" charset="-122"/>
                <a:cs typeface="Arial Unicode MS" pitchFamily="34" charset="-122"/>
              </a:rPr>
              <a:t> </a:t>
            </a:r>
            <a:r>
              <a:rPr lang="en-US" altLang="zh-CN" sz="2000" dirty="0" smtClean="0">
                <a:solidFill>
                  <a:srgbClr val="2525FF"/>
                </a:solidFill>
                <a:latin typeface="Arial Unicode MS" pitchFamily="34" charset="-122"/>
                <a:ea typeface="Arial Unicode MS" pitchFamily="34" charset="-122"/>
                <a:cs typeface="Arial Unicode MS" pitchFamily="34" charset="-122"/>
              </a:rPr>
              <a:t>G</a:t>
            </a:r>
            <a:r>
              <a:rPr lang="en-US" altLang="zh-CN" sz="2000" baseline="-25000" dirty="0" smtClean="0">
                <a:solidFill>
                  <a:srgbClr val="2525FF"/>
                </a:solidFill>
                <a:latin typeface="Arial Unicode MS" pitchFamily="34" charset="-122"/>
                <a:ea typeface="Arial Unicode MS" pitchFamily="34" charset="-122"/>
                <a:cs typeface="Arial Unicode MS" pitchFamily="34" charset="-122"/>
              </a:rPr>
              <a:t>s</a:t>
            </a:r>
            <a:r>
              <a:rPr lang="zh-CN" altLang="en-US" sz="2000" dirty="0" smtClean="0">
                <a:latin typeface="Arial Unicode MS" pitchFamily="34" charset="-122"/>
                <a:ea typeface="Arial Unicode MS" pitchFamily="34" charset="-122"/>
                <a:cs typeface="Arial Unicode MS" pitchFamily="34" charset="-122"/>
              </a:rPr>
              <a:t>一模一样</a:t>
            </a:r>
            <a:endParaRPr lang="en-US" altLang="zh-CN" sz="2000" dirty="0" smtClean="0">
              <a:latin typeface="Arial Unicode MS" pitchFamily="34" charset="-122"/>
              <a:ea typeface="Arial Unicode MS" pitchFamily="34" charset="-122"/>
              <a:cs typeface="Arial Unicode MS" pitchFamily="34" charset="-122"/>
            </a:endParaRPr>
          </a:p>
        </p:txBody>
      </p:sp>
      <p:sp>
        <p:nvSpPr>
          <p:cNvPr id="19" name="TextBox 18"/>
          <p:cNvSpPr txBox="1"/>
          <p:nvPr/>
        </p:nvSpPr>
        <p:spPr>
          <a:xfrm>
            <a:off x="541864" y="5117122"/>
            <a:ext cx="8064896"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000" b="1" dirty="0" smtClean="0">
                <a:solidFill>
                  <a:srgbClr val="FF0000"/>
                </a:solidFill>
                <a:latin typeface="Arial Unicode MS" pitchFamily="34" charset="-122"/>
                <a:ea typeface="Arial Unicode MS" pitchFamily="34" charset="-122"/>
                <a:cs typeface="Arial Unicode MS" pitchFamily="34" charset="-122"/>
              </a:rPr>
              <a:t>缺点</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solidFill>
                  <a:schemeClr val="tx1"/>
                </a:solidFill>
                <a:latin typeface="Arial Unicode MS" pitchFamily="34" charset="-122"/>
                <a:ea typeface="Arial Unicode MS" pitchFamily="34" charset="-122"/>
                <a:cs typeface="Arial Unicode MS" pitchFamily="34" charset="-122"/>
              </a:rPr>
              <a:t>NP</a:t>
            </a:r>
            <a:r>
              <a:rPr lang="zh-CN" altLang="en-US" sz="2000" dirty="0" smtClean="0">
                <a:solidFill>
                  <a:schemeClr val="tx1"/>
                </a:solidFill>
                <a:latin typeface="Arial Unicode MS" pitchFamily="34" charset="-122"/>
                <a:ea typeface="Arial Unicode MS" pitchFamily="34" charset="-122"/>
                <a:cs typeface="Arial Unicode MS" pitchFamily="34" charset="-122"/>
              </a:rPr>
              <a:t>完全问题；最坏情况下指数个匹配子图；约束过于严格</a:t>
            </a:r>
            <a:r>
              <a:rPr lang="en-US" altLang="zh-CN" sz="2000" dirty="0" smtClean="0">
                <a:solidFill>
                  <a:schemeClr val="tx1"/>
                </a:solidFill>
                <a:latin typeface="Arial Unicode MS" pitchFamily="34" charset="-122"/>
                <a:ea typeface="Arial Unicode MS" pitchFamily="34" charset="-122"/>
                <a:cs typeface="Arial Unicode MS" pitchFamily="34" charset="-122"/>
              </a:rPr>
              <a:t> </a:t>
            </a: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24</a:t>
            </a:fld>
            <a:endParaRPr lang="zh-CN" altLang="en-US" dirty="0"/>
          </a:p>
        </p:txBody>
      </p:sp>
      <p:sp>
        <p:nvSpPr>
          <p:cNvPr id="12" name="矩形 11"/>
          <p:cNvSpPr/>
          <p:nvPr/>
        </p:nvSpPr>
        <p:spPr>
          <a:xfrm>
            <a:off x="0" y="5859269"/>
            <a:ext cx="9144000" cy="954107"/>
          </a:xfrm>
          <a:prstGeom prst="rect">
            <a:avLst/>
          </a:prstGeom>
          <a:ln>
            <a:solidFill>
              <a:srgbClr val="FF0000"/>
            </a:solidFill>
          </a:ln>
        </p:spPr>
        <p:txBody>
          <a:bodyPr wrap="square">
            <a:spAutoFit/>
          </a:bodyPr>
          <a:lstStyle/>
          <a:p>
            <a:pPr>
              <a:buNone/>
            </a:pPr>
            <a:r>
              <a:rPr lang="en-US" altLang="zh-CN" sz="1400" dirty="0" smtClean="0">
                <a:ea typeface="黑体" pitchFamily="49" charset="-122"/>
              </a:rPr>
              <a:t>[12] </a:t>
            </a: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Strong Simulation: Capturing Topology in Graph Pattern Matching. </a:t>
            </a:r>
            <a:r>
              <a:rPr lang="en-US" altLang="zh-CN" sz="1400" b="1" dirty="0" smtClean="0">
                <a:solidFill>
                  <a:srgbClr val="C00000"/>
                </a:solidFill>
                <a:ea typeface="黑体" pitchFamily="49" charset="-122"/>
              </a:rPr>
              <a:t>TODS 2014</a:t>
            </a:r>
            <a:r>
              <a:rPr lang="en-US" altLang="zh-CN" sz="1400" dirty="0" smtClean="0">
                <a:solidFill>
                  <a:srgbClr val="C00000"/>
                </a:solidFill>
                <a:ea typeface="黑体" pitchFamily="49" charset="-122"/>
              </a:rPr>
              <a:t>.</a:t>
            </a:r>
          </a:p>
          <a:p>
            <a:pPr>
              <a:buNone/>
            </a:pPr>
            <a:r>
              <a:rPr lang="en-US" altLang="zh-CN" sz="1400" dirty="0" smtClean="0">
                <a:ea typeface="黑体" pitchFamily="49" charset="-122"/>
              </a:rPr>
              <a:t>[13] </a:t>
            </a: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Capturing Topology in Graph Pattern Matching</a:t>
            </a:r>
            <a:r>
              <a:rPr lang="en-US" altLang="zh-CN" sz="1400" b="1" dirty="0" smtClean="0">
                <a:ea typeface="黑体" pitchFamily="49" charset="-122"/>
              </a:rPr>
              <a:t>. </a:t>
            </a:r>
            <a:r>
              <a:rPr lang="en-US" altLang="zh-CN" sz="1400" b="1" dirty="0" smtClean="0">
                <a:solidFill>
                  <a:srgbClr val="C00000"/>
                </a:solidFill>
                <a:ea typeface="黑体" pitchFamily="49" charset="-122"/>
              </a:rPr>
              <a:t>VLDB 2012.</a:t>
            </a:r>
            <a:endParaRPr lang="en-US" altLang="zh-CN" sz="1400" b="1" dirty="0" err="1" smtClean="0">
              <a:solidFill>
                <a:srgbClr val="C00000"/>
              </a:solidFill>
              <a:ea typeface="黑体" pitchFamily="49" charset="-122"/>
            </a:endParaRPr>
          </a:p>
        </p:txBody>
      </p:sp>
    </p:spTree>
    <p:extLst>
      <p:ext uri="{BB962C8B-B14F-4D97-AF65-F5344CB8AC3E}">
        <p14:creationId xmlns:p14="http://schemas.microsoft.com/office/powerpoint/2010/main" xmlns="" val="3412928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子图同构图查询</a:t>
            </a:r>
            <a:endParaRPr lang="en-US" altLang="zh-CN" sz="3600" b="1" dirty="0">
              <a:solidFill>
                <a:srgbClr val="C00000"/>
              </a:solidFill>
              <a:latin typeface="Arial Unicode MS" pitchFamily="34" charset="-122"/>
              <a:ea typeface="黑体" pitchFamily="49" charset="-122"/>
            </a:endParaRPr>
          </a:p>
        </p:txBody>
      </p:sp>
      <p:pic>
        <p:nvPicPr>
          <p:cNvPr id="10" name="Picture 2"/>
          <p:cNvPicPr>
            <a:picLocks noChangeAspect="1" noChangeArrowheads="1"/>
          </p:cNvPicPr>
          <p:nvPr/>
        </p:nvPicPr>
        <p:blipFill>
          <a:blip r:embed="rId2" cstate="print"/>
          <a:srcRect/>
          <a:stretch>
            <a:fillRect/>
          </a:stretch>
        </p:blipFill>
        <p:spPr bwMode="auto">
          <a:xfrm>
            <a:off x="579834" y="887908"/>
            <a:ext cx="7448550" cy="3405188"/>
          </a:xfrm>
          <a:prstGeom prst="rect">
            <a:avLst/>
          </a:prstGeom>
          <a:noFill/>
          <a:ln w="9525">
            <a:noFill/>
            <a:miter lim="800000"/>
            <a:headEnd/>
            <a:tailEnd/>
          </a:ln>
        </p:spPr>
      </p:pic>
      <p:pic>
        <p:nvPicPr>
          <p:cNvPr id="11" name="图片 6" descr="teamwork.jpg"/>
          <p:cNvPicPr>
            <a:picLocks noChangeAspect="1"/>
          </p:cNvPicPr>
          <p:nvPr/>
        </p:nvPicPr>
        <p:blipFill>
          <a:blip r:embed="rId3" cstate="print"/>
          <a:srcRect/>
          <a:stretch>
            <a:fillRect/>
          </a:stretch>
        </p:blipFill>
        <p:spPr bwMode="auto">
          <a:xfrm>
            <a:off x="251520" y="4401344"/>
            <a:ext cx="1524000" cy="1524000"/>
          </a:xfrm>
          <a:prstGeom prst="rect">
            <a:avLst/>
          </a:prstGeom>
          <a:noFill/>
          <a:ln w="9525">
            <a:noFill/>
            <a:miter lim="800000"/>
            <a:headEnd/>
            <a:tailEnd/>
          </a:ln>
        </p:spPr>
      </p:pic>
      <p:sp>
        <p:nvSpPr>
          <p:cNvPr id="12" name="TextBox 11"/>
          <p:cNvSpPr txBox="1"/>
          <p:nvPr/>
        </p:nvSpPr>
        <p:spPr>
          <a:xfrm>
            <a:off x="1923728" y="4407495"/>
            <a:ext cx="682473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zh-CN" altLang="en-US" sz="2400" dirty="0" smtClean="0"/>
              <a:t>组成一个软件开发团队</a:t>
            </a:r>
            <a:endParaRPr lang="en-US" sz="2400" dirty="0"/>
          </a:p>
        </p:txBody>
      </p:sp>
      <p:sp>
        <p:nvSpPr>
          <p:cNvPr id="13" name="TextBox 12"/>
          <p:cNvSpPr txBox="1"/>
          <p:nvPr/>
        </p:nvSpPr>
        <p:spPr>
          <a:xfrm>
            <a:off x="1907704" y="4941168"/>
            <a:ext cx="6824736"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zh-CN" altLang="en-US" sz="2400" dirty="0" smtClean="0">
                <a:solidFill>
                  <a:srgbClr val="000099"/>
                </a:solidFill>
              </a:rPr>
              <a:t>强模拟：</a:t>
            </a:r>
            <a:r>
              <a:rPr lang="zh-CN" altLang="en-US" sz="2400" dirty="0" smtClean="0">
                <a:solidFill>
                  <a:schemeClr val="tx1"/>
                </a:solidFill>
              </a:rPr>
              <a:t>返回</a:t>
            </a:r>
            <a:r>
              <a:rPr lang="en-US" sz="2400" dirty="0" smtClean="0">
                <a:solidFill>
                  <a:srgbClr val="FF0000"/>
                </a:solidFill>
              </a:rPr>
              <a:t>F</a:t>
            </a:r>
            <a:r>
              <a:rPr lang="en-US" dirty="0" smtClean="0">
                <a:solidFill>
                  <a:srgbClr val="FF0000"/>
                </a:solidFill>
              </a:rPr>
              <a:t>3</a:t>
            </a:r>
            <a:r>
              <a:rPr lang="en-US" sz="2400" dirty="0" smtClean="0">
                <a:solidFill>
                  <a:srgbClr val="FF0000"/>
                </a:solidFill>
              </a:rPr>
              <a:t> </a:t>
            </a:r>
            <a:r>
              <a:rPr lang="en-US" altLang="zh-CN" sz="2400" dirty="0" smtClean="0">
                <a:solidFill>
                  <a:srgbClr val="FF0000"/>
                </a:solidFill>
              </a:rPr>
              <a:t>+</a:t>
            </a:r>
            <a:r>
              <a:rPr lang="en-US" sz="2400" dirty="0" smtClean="0">
                <a:solidFill>
                  <a:srgbClr val="FF0000"/>
                </a:solidFill>
              </a:rPr>
              <a:t> F</a:t>
            </a:r>
            <a:r>
              <a:rPr lang="en-US" dirty="0" smtClean="0">
                <a:solidFill>
                  <a:srgbClr val="FF0000"/>
                </a:solidFill>
              </a:rPr>
              <a:t>4</a:t>
            </a:r>
            <a:r>
              <a:rPr lang="en-US" sz="2400" dirty="0" smtClean="0">
                <a:solidFill>
                  <a:srgbClr val="FF0000"/>
                </a:solidFill>
              </a:rPr>
              <a:t> </a:t>
            </a:r>
            <a:r>
              <a:rPr lang="en-US" altLang="zh-CN" sz="2400" dirty="0" smtClean="0">
                <a:solidFill>
                  <a:srgbClr val="FF0000"/>
                </a:solidFill>
              </a:rPr>
              <a:t>+</a:t>
            </a:r>
            <a:r>
              <a:rPr lang="en-US" sz="2400" dirty="0" smtClean="0">
                <a:solidFill>
                  <a:srgbClr val="FF0000"/>
                </a:solidFill>
              </a:rPr>
              <a:t> F</a:t>
            </a:r>
            <a:r>
              <a:rPr lang="en-US" dirty="0" smtClean="0">
                <a:solidFill>
                  <a:srgbClr val="FF0000"/>
                </a:solidFill>
              </a:rPr>
              <a:t>5;</a:t>
            </a:r>
          </a:p>
          <a:p>
            <a:pPr>
              <a:defRPr/>
            </a:pPr>
            <a:r>
              <a:rPr lang="zh-CN" altLang="en-US" sz="2400" dirty="0" smtClean="0">
                <a:solidFill>
                  <a:srgbClr val="000099"/>
                </a:solidFill>
              </a:rPr>
              <a:t>子图同构</a:t>
            </a:r>
            <a:r>
              <a:rPr lang="zh-CN" altLang="en-US" sz="2400" dirty="0" smtClean="0"/>
              <a:t>：返回</a:t>
            </a:r>
            <a:r>
              <a:rPr lang="zh-CN" altLang="en-US" sz="2400" dirty="0" smtClean="0">
                <a:solidFill>
                  <a:srgbClr val="FF0000"/>
                </a:solidFill>
              </a:rPr>
              <a:t>空集！</a:t>
            </a:r>
            <a:endParaRPr lang="en-US" sz="2400" dirty="0">
              <a:solidFill>
                <a:srgbClr val="FF0000"/>
              </a:solidFill>
            </a:endParaRPr>
          </a:p>
        </p:txBody>
      </p:sp>
      <p:sp>
        <p:nvSpPr>
          <p:cNvPr id="14" name="Rectangle 14"/>
          <p:cNvSpPr txBox="1">
            <a:spLocks noChangeArrowheads="1"/>
          </p:cNvSpPr>
          <p:nvPr/>
        </p:nvSpPr>
        <p:spPr bwMode="auto">
          <a:xfrm>
            <a:off x="395536" y="6093296"/>
            <a:ext cx="8496944"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zh-CN" altLang="en-US" sz="2000" b="1" dirty="0" smtClean="0">
                <a:solidFill>
                  <a:srgbClr val="FF0000"/>
                </a:solidFill>
              </a:rPr>
              <a:t>子图同构约束过于严格，并不适合一些新型应用！</a:t>
            </a:r>
            <a:endParaRPr lang="en-US" altLang="zh-CN" sz="2000" b="1" dirty="0">
              <a:solidFill>
                <a:srgbClr val="FF0000"/>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spTree>
    <p:extLst>
      <p:ext uri="{BB962C8B-B14F-4D97-AF65-F5344CB8AC3E}">
        <p14:creationId xmlns:p14="http://schemas.microsoft.com/office/powerpoint/2010/main" xmlns="" val="7520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1520" y="76200"/>
            <a:ext cx="7829550" cy="760512"/>
          </a:xfrm>
        </p:spPr>
        <p:txBody>
          <a:bodyPr/>
          <a:lstStyle/>
          <a:p>
            <a:pPr>
              <a:defRPr/>
            </a:pPr>
            <a:r>
              <a:rPr lang="en-US" altLang="zh-CN" sz="3600" b="1" dirty="0" smtClean="0">
                <a:solidFill>
                  <a:srgbClr val="C00000"/>
                </a:solidFill>
                <a:latin typeface="Arial Unicode MS" pitchFamily="34" charset="-122"/>
                <a:ea typeface="黑体" pitchFamily="49" charset="-122"/>
              </a:rPr>
              <a:t>Terrorist Collaboration Network</a:t>
            </a:r>
            <a:endParaRPr lang="zh-CN" altLang="en-US" sz="2400" b="1" dirty="0">
              <a:solidFill>
                <a:srgbClr val="C00000"/>
              </a:solidFill>
              <a:latin typeface="Arial Unicode MS" pitchFamily="34" charset="-122"/>
              <a:ea typeface="黑体" pitchFamily="49" charset="-122"/>
            </a:endParaRPr>
          </a:p>
        </p:txBody>
      </p:sp>
      <p:pic>
        <p:nvPicPr>
          <p:cNvPr id="6" name="Picture 3" descr="C:\Users\SkyHeart\Desktop\TO.eps"/>
          <p:cNvPicPr>
            <a:picLocks noChangeAspect="1" noChangeArrowheads="1"/>
          </p:cNvPicPr>
          <p:nvPr/>
        </p:nvPicPr>
        <p:blipFill>
          <a:blip r:embed="rId2" cstate="print"/>
          <a:srcRect/>
          <a:stretch>
            <a:fillRect/>
          </a:stretch>
        </p:blipFill>
        <p:spPr bwMode="auto">
          <a:xfrm>
            <a:off x="1201233" y="116632"/>
            <a:ext cx="4811712" cy="5895975"/>
          </a:xfrm>
          <a:prstGeom prst="rect">
            <a:avLst/>
          </a:prstGeom>
          <a:noFill/>
          <a:ln w="9525">
            <a:noFill/>
            <a:miter lim="800000"/>
            <a:headEnd/>
            <a:tailEnd/>
          </a:ln>
        </p:spPr>
      </p:pic>
      <p:sp>
        <p:nvSpPr>
          <p:cNvPr id="7" name="矩形 6"/>
          <p:cNvSpPr>
            <a:spLocks noChangeArrowheads="1"/>
          </p:cNvSpPr>
          <p:nvPr/>
        </p:nvSpPr>
        <p:spPr bwMode="auto">
          <a:xfrm>
            <a:off x="602745" y="5562600"/>
            <a:ext cx="8001000" cy="1016000"/>
          </a:xfrm>
          <a:prstGeom prst="rect">
            <a:avLst/>
          </a:prstGeom>
          <a:noFill/>
          <a:ln w="9525">
            <a:noFill/>
            <a:miter lim="800000"/>
            <a:headEnd/>
            <a:tailEnd/>
          </a:ln>
        </p:spPr>
        <p:txBody>
          <a:bodyPr>
            <a:spAutoFit/>
          </a:bodyPr>
          <a:lstStyle/>
          <a:p>
            <a:r>
              <a:rPr lang="en-US" altLang="zh-CN" sz="2000" b="1" dirty="0">
                <a:solidFill>
                  <a:srgbClr val="FF0000"/>
                </a:solidFill>
                <a:latin typeface="Arial Black" pitchFamily="34" charset="0"/>
              </a:rPr>
              <a:t>“</a:t>
            </a:r>
            <a:r>
              <a:rPr lang="en-US" altLang="zh-CN" sz="2000" dirty="0">
                <a:solidFill>
                  <a:srgbClr val="FF0000"/>
                </a:solidFill>
                <a:latin typeface="Arial Black" pitchFamily="34" charset="0"/>
              </a:rPr>
              <a:t>Those who were trained to fly didn’t know the others. One group of people did not know the other group.”  (</a:t>
            </a:r>
            <a:r>
              <a:rPr lang="en-US" altLang="zh-CN" sz="2000" dirty="0">
                <a:solidFill>
                  <a:schemeClr val="accent2"/>
                </a:solidFill>
                <a:latin typeface="Arial Black" pitchFamily="34" charset="0"/>
              </a:rPr>
              <a:t>Osama Bin Laden, 2001</a:t>
            </a:r>
            <a:r>
              <a:rPr lang="en-US" altLang="zh-CN" sz="2000" dirty="0">
                <a:solidFill>
                  <a:srgbClr val="FF0000"/>
                </a:solidFill>
                <a:latin typeface="Arial Black" pitchFamily="34" charset="0"/>
              </a:rPr>
              <a:t>)</a:t>
            </a:r>
          </a:p>
        </p:txBody>
      </p:sp>
      <p:pic>
        <p:nvPicPr>
          <p:cNvPr id="8" name="图片 7" descr="osama-bin-laden.jpg"/>
          <p:cNvPicPr>
            <a:picLocks noChangeAspect="1"/>
          </p:cNvPicPr>
          <p:nvPr/>
        </p:nvPicPr>
        <p:blipFill>
          <a:blip r:embed="rId3" cstate="print"/>
          <a:srcRect/>
          <a:stretch>
            <a:fillRect/>
          </a:stretch>
        </p:blipFill>
        <p:spPr bwMode="auto">
          <a:xfrm>
            <a:off x="6516216" y="3573015"/>
            <a:ext cx="1440160" cy="1573467"/>
          </a:xfrm>
          <a:prstGeom prst="rect">
            <a:avLst/>
          </a:prstGeom>
          <a:noFill/>
          <a:ln w="9525">
            <a:noFill/>
            <a:miter lim="800000"/>
            <a:headEnd/>
            <a:tailEnd/>
          </a:ln>
        </p:spPr>
      </p:pic>
      <p:sp>
        <p:nvSpPr>
          <p:cNvPr id="9" name="云形标注 8"/>
          <p:cNvSpPr/>
          <p:nvPr/>
        </p:nvSpPr>
        <p:spPr>
          <a:xfrm rot="444174">
            <a:off x="5643336" y="3084105"/>
            <a:ext cx="2959199" cy="2456611"/>
          </a:xfrm>
          <a:prstGeom prst="cloudCallout">
            <a:avLst>
              <a:gd name="adj1" fmla="val -40042"/>
              <a:gd name="adj2" fmla="val 4661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323528" y="76200"/>
            <a:ext cx="7829550" cy="760512"/>
          </a:xfrm>
        </p:spPr>
        <p:txBody>
          <a:bodyPr/>
          <a:lstStyle/>
          <a:p>
            <a:pPr>
              <a:defRPr/>
            </a:pPr>
            <a:r>
              <a:rPr lang="zh-CN" altLang="en-US" sz="3600" b="1" dirty="0" smtClean="0">
                <a:solidFill>
                  <a:srgbClr val="C00000"/>
                </a:solidFill>
                <a:latin typeface="Arial Unicode MS" pitchFamily="34" charset="-122"/>
                <a:ea typeface="黑体" pitchFamily="49" charset="-122"/>
              </a:rPr>
              <a:t>强模拟图查询</a:t>
            </a:r>
            <a:endParaRPr lang="zh-CN" altLang="en-US" sz="3600" b="1" dirty="0">
              <a:solidFill>
                <a:srgbClr val="C00000"/>
              </a:solidFill>
              <a:latin typeface="Arial Unicode MS" pitchFamily="34" charset="-122"/>
              <a:ea typeface="黑体" pitchFamily="49" charset="-122"/>
            </a:endParaRPr>
          </a:p>
        </p:txBody>
      </p:sp>
      <p:pic>
        <p:nvPicPr>
          <p:cNvPr id="18" name="Picture 2"/>
          <p:cNvPicPr>
            <a:picLocks noChangeAspect="1" noChangeArrowheads="1"/>
          </p:cNvPicPr>
          <p:nvPr/>
        </p:nvPicPr>
        <p:blipFill>
          <a:blip r:embed="rId2" cstate="print"/>
          <a:srcRect/>
          <a:stretch>
            <a:fillRect/>
          </a:stretch>
        </p:blipFill>
        <p:spPr bwMode="auto">
          <a:xfrm>
            <a:off x="679648" y="2597224"/>
            <a:ext cx="7848600" cy="1447800"/>
          </a:xfrm>
          <a:prstGeom prst="rect">
            <a:avLst/>
          </a:prstGeom>
          <a:noFill/>
          <a:ln w="9525">
            <a:noFill/>
            <a:miter lim="800000"/>
            <a:headEnd/>
            <a:tailEnd/>
          </a:ln>
        </p:spPr>
      </p:pic>
      <p:sp>
        <p:nvSpPr>
          <p:cNvPr id="19" name="TextBox 7"/>
          <p:cNvSpPr txBox="1">
            <a:spLocks noChangeArrowheads="1"/>
          </p:cNvSpPr>
          <p:nvPr/>
        </p:nvSpPr>
        <p:spPr bwMode="auto">
          <a:xfrm>
            <a:off x="194483" y="1219399"/>
            <a:ext cx="2172069" cy="769441"/>
          </a:xfrm>
          <a:prstGeom prst="rect">
            <a:avLst/>
          </a:prstGeom>
          <a:noFill/>
          <a:ln w="9525">
            <a:noFill/>
            <a:miter lim="800000"/>
            <a:headEnd/>
            <a:tailEnd/>
          </a:ln>
        </p:spPr>
        <p:txBody>
          <a:bodyPr wrap="square" lIns="0" rIns="0">
            <a:spAutoFit/>
          </a:bodyPr>
          <a:lstStyle/>
          <a:p>
            <a:pPr marL="742950" indent="-285750" algn="ctr" eaLnBrk="0" hangingPunct="0">
              <a:spcBef>
                <a:spcPct val="20000"/>
              </a:spcBef>
            </a:pPr>
            <a:r>
              <a:rPr lang="zh-CN" altLang="en-US" sz="2000" dirty="0" smtClean="0">
                <a:solidFill>
                  <a:srgbClr val="4414BC"/>
                </a:solidFill>
                <a:latin typeface="Arial Unicode MS" pitchFamily="34" charset="-122"/>
                <a:ea typeface="Arial Unicode MS" pitchFamily="34" charset="-122"/>
                <a:cs typeface="Arial Unicode MS" pitchFamily="34" charset="-122"/>
              </a:rPr>
              <a:t>子图同构</a:t>
            </a:r>
            <a:endParaRPr lang="en-US" altLang="zh-CN" sz="2000" dirty="0" smtClean="0">
              <a:solidFill>
                <a:srgbClr val="4414BC"/>
              </a:solidFill>
              <a:latin typeface="Arial Unicode MS" pitchFamily="34" charset="-122"/>
              <a:ea typeface="Arial Unicode MS" pitchFamily="34" charset="-122"/>
              <a:cs typeface="Arial Unicode MS" pitchFamily="34" charset="-122"/>
            </a:endParaRP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2000" dirty="0" smtClean="0">
                <a:solidFill>
                  <a:srgbClr val="4414BC"/>
                </a:solidFill>
                <a:latin typeface="Arial Unicode MS" pitchFamily="34" charset="-122"/>
                <a:ea typeface="Arial Unicode MS" pitchFamily="34" charset="-122"/>
                <a:cs typeface="Arial Unicode MS" pitchFamily="34" charset="-122"/>
              </a:rPr>
              <a:t>)</a:t>
            </a:r>
            <a:endParaRPr lang="zh-CN" altLang="en-US" sz="2000" dirty="0">
              <a:solidFill>
                <a:srgbClr val="4414BC"/>
              </a:solidFill>
              <a:latin typeface="Arial Unicode MS" pitchFamily="34" charset="-122"/>
              <a:ea typeface="Arial Unicode MS" pitchFamily="34" charset="-122"/>
              <a:cs typeface="Arial Unicode MS" pitchFamily="34" charset="-122"/>
            </a:endParaRPr>
          </a:p>
        </p:txBody>
      </p:sp>
      <p:sp>
        <p:nvSpPr>
          <p:cNvPr id="20" name="TextBox 8"/>
          <p:cNvSpPr txBox="1">
            <a:spLocks noChangeArrowheads="1"/>
          </p:cNvSpPr>
          <p:nvPr/>
        </p:nvSpPr>
        <p:spPr bwMode="auto">
          <a:xfrm>
            <a:off x="2980854" y="1219399"/>
            <a:ext cx="1231106" cy="400110"/>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zh-CN" altLang="en-US" sz="2000" dirty="0" smtClean="0">
                <a:solidFill>
                  <a:srgbClr val="FF0000"/>
                </a:solidFill>
                <a:latin typeface="Arial Unicode MS" pitchFamily="34" charset="-122"/>
                <a:ea typeface="Arial Unicode MS" pitchFamily="34" charset="-122"/>
                <a:cs typeface="Arial Unicode MS" pitchFamily="34" charset="-122"/>
              </a:rPr>
              <a:t>强模拟</a:t>
            </a:r>
            <a:endParaRPr lang="en-US" altLang="zh-CN" sz="2000" dirty="0">
              <a:solidFill>
                <a:srgbClr val="FF0000"/>
              </a:solidFill>
              <a:latin typeface="Arial Unicode MS" pitchFamily="34" charset="-122"/>
              <a:ea typeface="Arial Unicode MS" pitchFamily="34" charset="-122"/>
              <a:cs typeface="Arial Unicode MS" pitchFamily="34" charset="-122"/>
            </a:endParaRPr>
          </a:p>
        </p:txBody>
      </p:sp>
      <p:sp>
        <p:nvSpPr>
          <p:cNvPr id="21" name="TextBox 9"/>
          <p:cNvSpPr txBox="1">
            <a:spLocks noChangeArrowheads="1"/>
          </p:cNvSpPr>
          <p:nvPr/>
        </p:nvSpPr>
        <p:spPr bwMode="auto">
          <a:xfrm>
            <a:off x="5158382" y="1219399"/>
            <a:ext cx="1231107" cy="400110"/>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zh-CN" altLang="en-US" sz="2000" dirty="0" smtClean="0">
                <a:solidFill>
                  <a:srgbClr val="C00000"/>
                </a:solidFill>
                <a:latin typeface="Arial Unicode MS" pitchFamily="34" charset="-122"/>
                <a:ea typeface="Arial Unicode MS" pitchFamily="34" charset="-122"/>
                <a:cs typeface="Arial Unicode MS" pitchFamily="34" charset="-122"/>
              </a:rPr>
              <a:t>双模拟</a:t>
            </a:r>
            <a:endParaRPr lang="en-US" altLang="zh-CN" sz="2000" dirty="0">
              <a:solidFill>
                <a:srgbClr val="C00000"/>
              </a:solidFill>
              <a:latin typeface="Arial Unicode MS" pitchFamily="34" charset="-122"/>
              <a:ea typeface="Arial Unicode MS" pitchFamily="34" charset="-122"/>
              <a:cs typeface="Arial Unicode MS" pitchFamily="34" charset="-122"/>
            </a:endParaRPr>
          </a:p>
        </p:txBody>
      </p:sp>
      <p:sp>
        <p:nvSpPr>
          <p:cNvPr id="22" name="TextBox 10"/>
          <p:cNvSpPr txBox="1">
            <a:spLocks noChangeArrowheads="1"/>
          </p:cNvSpPr>
          <p:nvPr/>
        </p:nvSpPr>
        <p:spPr bwMode="auto">
          <a:xfrm>
            <a:off x="7128175" y="1219399"/>
            <a:ext cx="1292020" cy="769441"/>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zh-CN" altLang="en-US" sz="2000" dirty="0" smtClean="0">
                <a:solidFill>
                  <a:srgbClr val="00B050"/>
                </a:solidFill>
                <a:latin typeface="Arial Unicode MS" pitchFamily="34" charset="-122"/>
                <a:ea typeface="Arial Unicode MS" pitchFamily="34" charset="-122"/>
                <a:cs typeface="Arial Unicode MS" pitchFamily="34" charset="-122"/>
              </a:rPr>
              <a:t>图模拟</a:t>
            </a:r>
            <a:endParaRPr lang="en-US" altLang="zh-CN" sz="2000" dirty="0" smtClean="0">
              <a:solidFill>
                <a:srgbClr val="00B050"/>
              </a:solidFill>
              <a:latin typeface="Arial Unicode MS" pitchFamily="34" charset="-122"/>
              <a:ea typeface="Arial Unicode MS" pitchFamily="34" charset="-122"/>
              <a:cs typeface="Arial Unicode MS" pitchFamily="34" charset="-122"/>
            </a:endParaRPr>
          </a:p>
          <a:p>
            <a:pPr marL="742950" indent="-285750" algn="ctr" eaLnBrk="0" hangingPunct="0">
              <a:spcBef>
                <a:spcPct val="20000"/>
              </a:spcBef>
            </a:pPr>
            <a:r>
              <a:rPr lang="en-US" altLang="zh-CN" sz="2000" dirty="0" smtClean="0">
                <a:solidFill>
                  <a:srgbClr val="0000FF"/>
                </a:solidFill>
                <a:latin typeface="Rockwell" pitchFamily="18" charset="0"/>
                <a:ea typeface="黑体" pitchFamily="49" charset="-122"/>
              </a:rPr>
              <a:t>(</a:t>
            </a:r>
            <a:r>
              <a:rPr lang="en-US" altLang="zh-CN" sz="2000" dirty="0" smtClean="0">
                <a:solidFill>
                  <a:srgbClr val="FF0000"/>
                </a:solidFill>
                <a:latin typeface="Rockwell" pitchFamily="18" charset="0"/>
                <a:ea typeface="黑体" pitchFamily="49" charset="-122"/>
              </a:rPr>
              <a:t>O(n</a:t>
            </a:r>
            <a:r>
              <a:rPr lang="en-US" altLang="zh-CN" sz="2000" baseline="30000" dirty="0" smtClean="0">
                <a:solidFill>
                  <a:srgbClr val="FF0000"/>
                </a:solidFill>
                <a:latin typeface="Rockwell" pitchFamily="18" charset="0"/>
                <a:ea typeface="黑体" pitchFamily="49" charset="-122"/>
              </a:rPr>
              <a:t>3</a:t>
            </a:r>
            <a:r>
              <a:rPr lang="en-US" altLang="zh-CN" sz="2000" dirty="0" smtClean="0">
                <a:solidFill>
                  <a:srgbClr val="FF0000"/>
                </a:solidFill>
                <a:latin typeface="Rockwell" pitchFamily="18" charset="0"/>
                <a:ea typeface="黑体" pitchFamily="49" charset="-122"/>
              </a:rPr>
              <a:t>)</a:t>
            </a:r>
            <a:r>
              <a:rPr lang="en-US" altLang="zh-CN" sz="2000" dirty="0" smtClean="0">
                <a:solidFill>
                  <a:srgbClr val="0000FF"/>
                </a:solidFill>
                <a:latin typeface="Rockwell" pitchFamily="18" charset="0"/>
                <a:ea typeface="黑体" pitchFamily="49" charset="-122"/>
              </a:rPr>
              <a:t>)</a:t>
            </a:r>
          </a:p>
        </p:txBody>
      </p:sp>
      <p:sp>
        <p:nvSpPr>
          <p:cNvPr id="23" name="燕尾形 22"/>
          <p:cNvSpPr/>
          <p:nvPr/>
        </p:nvSpPr>
        <p:spPr>
          <a:xfrm>
            <a:off x="2317948" y="1186320"/>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4" name="燕尾形 23"/>
          <p:cNvSpPr/>
          <p:nvPr/>
        </p:nvSpPr>
        <p:spPr>
          <a:xfrm>
            <a:off x="4603948" y="1186320"/>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5" name="燕尾形 24"/>
          <p:cNvSpPr/>
          <p:nvPr/>
        </p:nvSpPr>
        <p:spPr>
          <a:xfrm>
            <a:off x="6818511" y="1186320"/>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pic>
        <p:nvPicPr>
          <p:cNvPr id="26" name="Picture 2"/>
          <p:cNvPicPr>
            <a:picLocks noChangeAspect="1" noChangeArrowheads="1"/>
          </p:cNvPicPr>
          <p:nvPr/>
        </p:nvPicPr>
        <p:blipFill>
          <a:blip r:embed="rId3" cstate="print"/>
          <a:srcRect/>
          <a:stretch>
            <a:fillRect/>
          </a:stretch>
        </p:blipFill>
        <p:spPr bwMode="auto">
          <a:xfrm>
            <a:off x="1765498" y="4093815"/>
            <a:ext cx="5543550" cy="1495425"/>
          </a:xfrm>
          <a:prstGeom prst="rect">
            <a:avLst/>
          </a:prstGeom>
          <a:noFill/>
          <a:ln w="9525">
            <a:noFill/>
            <a:miter lim="800000"/>
            <a:headEnd/>
            <a:tailEnd/>
          </a:ln>
        </p:spPr>
      </p:pic>
      <p:sp>
        <p:nvSpPr>
          <p:cNvPr id="14" name="Rectangle 14"/>
          <p:cNvSpPr txBox="1">
            <a:spLocks noChangeArrowheads="1"/>
          </p:cNvSpPr>
          <p:nvPr/>
        </p:nvSpPr>
        <p:spPr bwMode="auto">
          <a:xfrm>
            <a:off x="251520" y="6001891"/>
            <a:ext cx="8640960"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defRPr/>
            </a:pPr>
            <a:r>
              <a:rPr lang="zh-CN" altLang="en-US" sz="2400" dirty="0" smtClean="0">
                <a:solidFill>
                  <a:srgbClr val="FF0000"/>
                </a:solidFill>
                <a:latin typeface="黑体" panose="02010609060101010101" pitchFamily="49" charset="-122"/>
                <a:ea typeface="黑体" panose="02010609060101010101" pitchFamily="49" charset="-122"/>
              </a:rPr>
              <a:t>查询结果保持</a:t>
            </a:r>
            <a:r>
              <a:rPr lang="en-US" altLang="zh-CN" sz="2400" dirty="0" smtClean="0">
                <a:solidFill>
                  <a:srgbClr val="FF0000"/>
                </a:solidFill>
                <a:latin typeface="黑体" panose="02010609060101010101" pitchFamily="49" charset="-122"/>
                <a:ea typeface="黑体" panose="02010609060101010101" pitchFamily="49" charset="-122"/>
              </a:rPr>
              <a:t>70-80%</a:t>
            </a:r>
            <a:r>
              <a:rPr lang="zh-CN" altLang="en-US" sz="2400" dirty="0" smtClean="0">
                <a:solidFill>
                  <a:srgbClr val="FF0000"/>
                </a:solidFill>
                <a:latin typeface="黑体" panose="02010609060101010101" pitchFamily="49" charset="-122"/>
                <a:ea typeface="黑体" panose="02010609060101010101" pitchFamily="49" charset="-122"/>
              </a:rPr>
              <a:t>子图同构结构，效率提高</a:t>
            </a:r>
            <a:r>
              <a:rPr lang="en-US" altLang="zh-CN" sz="2400" dirty="0" smtClean="0">
                <a:solidFill>
                  <a:srgbClr val="FF0000"/>
                </a:solidFill>
                <a:latin typeface="黑体" panose="02010609060101010101" pitchFamily="49" charset="-122"/>
                <a:ea typeface="黑体" panose="02010609060101010101" pitchFamily="49" charset="-122"/>
              </a:rPr>
              <a:t>100</a:t>
            </a:r>
            <a:r>
              <a:rPr lang="zh-CN" altLang="en-US" sz="2400" dirty="0" smtClean="0">
                <a:solidFill>
                  <a:srgbClr val="FF0000"/>
                </a:solidFill>
                <a:latin typeface="黑体" panose="02010609060101010101" pitchFamily="49" charset="-122"/>
                <a:ea typeface="黑体" panose="02010609060101010101" pitchFamily="49" charset="-122"/>
              </a:rPr>
              <a:t>倍！</a:t>
            </a: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如二，时态稠密图查询</a:t>
            </a:r>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pic>
        <p:nvPicPr>
          <p:cNvPr id="10" name="图片 9" descr="beijingroad.png"/>
          <p:cNvPicPr>
            <a:picLocks noChangeAspect="1"/>
          </p:cNvPicPr>
          <p:nvPr/>
        </p:nvPicPr>
        <p:blipFill>
          <a:blip r:embed="rId2" cstate="print"/>
          <a:stretch>
            <a:fillRect/>
          </a:stretch>
        </p:blipFill>
        <p:spPr>
          <a:xfrm>
            <a:off x="179513" y="908720"/>
            <a:ext cx="8784976" cy="547260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如二，时态稠密图查询</a:t>
            </a:r>
            <a:endParaRPr lang="zh-CN" altLang="en-US" dirty="0"/>
          </a:p>
        </p:txBody>
      </p:sp>
      <p:sp>
        <p:nvSpPr>
          <p:cNvPr id="3" name="内容占位符 2"/>
          <p:cNvSpPr>
            <a:spLocks noGrp="1"/>
          </p:cNvSpPr>
          <p:nvPr>
            <p:ph idx="1"/>
          </p:nvPr>
        </p:nvSpPr>
        <p:spPr>
          <a:xfrm>
            <a:off x="285720" y="1000108"/>
            <a:ext cx="8501122" cy="5237204"/>
          </a:xfrm>
        </p:spPr>
        <p:txBody>
          <a:bodyPr/>
          <a:lstStyle/>
          <a:p>
            <a:r>
              <a:rPr lang="zh-CN" altLang="en-US" sz="2600" dirty="0" smtClean="0"/>
              <a:t>筛选与验证的方法</a:t>
            </a:r>
            <a:r>
              <a:rPr lang="en-US" altLang="zh-CN" sz="2600" baseline="30000" dirty="0" smtClean="0">
                <a:solidFill>
                  <a:srgbClr val="FF0000"/>
                </a:solidFill>
              </a:rPr>
              <a:t>[14]</a:t>
            </a:r>
            <a:r>
              <a:rPr lang="en-US" altLang="zh-CN" sz="2600" dirty="0" smtClean="0"/>
              <a:t>(Filter-and-Verification)</a:t>
            </a:r>
          </a:p>
          <a:p>
            <a:endParaRPr lang="en-US" altLang="zh-CN" sz="2400" dirty="0" smtClean="0"/>
          </a:p>
          <a:p>
            <a:endParaRPr lang="en-US" altLang="zh-CN" sz="2400" dirty="0" smtClean="0"/>
          </a:p>
          <a:p>
            <a:pPr>
              <a:spcBef>
                <a:spcPts val="1800"/>
              </a:spcBef>
            </a:pPr>
            <a:r>
              <a:rPr lang="zh-CN" altLang="en-US" sz="2600" dirty="0" smtClean="0"/>
              <a:t>数据驱动的方法</a:t>
            </a:r>
            <a:r>
              <a:rPr lang="en-US" altLang="zh-CN" sz="2600" dirty="0" smtClean="0"/>
              <a:t> (Data Driven)</a:t>
            </a:r>
            <a:endParaRPr lang="zh-CN" altLang="en-US" sz="2600" dirty="0" smtClean="0"/>
          </a:p>
          <a:p>
            <a:pPr lvl="1"/>
            <a:r>
              <a:rPr lang="zh-CN" altLang="en-US" dirty="0" smtClean="0"/>
              <a:t>根据数据的特点选取</a:t>
            </a:r>
            <a:r>
              <a:rPr lang="en-US" altLang="zh-CN" dirty="0" smtClean="0"/>
              <a:t>k</a:t>
            </a:r>
            <a:r>
              <a:rPr lang="zh-CN" altLang="en-US" dirty="0" smtClean="0"/>
              <a:t>个</a:t>
            </a:r>
            <a:r>
              <a:rPr lang="en-US" altLang="zh-CN" dirty="0" smtClean="0"/>
              <a:t>(k</a:t>
            </a:r>
            <a:r>
              <a:rPr lang="zh-CN" altLang="en-US" dirty="0" smtClean="0"/>
              <a:t>是个小的常数，比如</a:t>
            </a:r>
            <a:r>
              <a:rPr lang="en-US" altLang="zh-CN" dirty="0" smtClean="0"/>
              <a:t>10</a:t>
            </a:r>
            <a:r>
              <a:rPr lang="zh-CN" altLang="en-US" dirty="0" smtClean="0"/>
              <a:t>或</a:t>
            </a:r>
            <a:r>
              <a:rPr lang="en-US" altLang="zh-CN" dirty="0" smtClean="0"/>
              <a:t>15)</a:t>
            </a:r>
          </a:p>
          <a:p>
            <a:pPr lvl="1"/>
            <a:endParaRPr lang="en-US" altLang="zh-CN" sz="1800" dirty="0" smtClean="0"/>
          </a:p>
          <a:p>
            <a:pPr lvl="1"/>
            <a:endParaRPr lang="en-US" altLang="zh-CN" sz="1800" dirty="0" smtClean="0"/>
          </a:p>
          <a:p>
            <a:pPr lvl="1"/>
            <a:endParaRPr lang="en-US" altLang="zh-CN" sz="1800" dirty="0" smtClean="0"/>
          </a:p>
          <a:p>
            <a:r>
              <a:rPr lang="zh-CN" altLang="en-US" sz="2600" dirty="0" smtClean="0"/>
              <a:t>实验结果</a:t>
            </a:r>
            <a:endParaRPr lang="en-US" altLang="zh-CN" sz="2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29</a:t>
            </a:fld>
            <a:endParaRPr lang="zh-CN" altLang="en-US" dirty="0"/>
          </a:p>
        </p:txBody>
      </p:sp>
      <p:sp>
        <p:nvSpPr>
          <p:cNvPr id="6" name="矩形 5"/>
          <p:cNvSpPr/>
          <p:nvPr/>
        </p:nvSpPr>
        <p:spPr>
          <a:xfrm>
            <a:off x="0" y="6309320"/>
            <a:ext cx="9144000" cy="523220"/>
          </a:xfrm>
          <a:prstGeom prst="rect">
            <a:avLst/>
          </a:prstGeom>
          <a:ln>
            <a:solidFill>
              <a:srgbClr val="FF0000"/>
            </a:solidFill>
          </a:ln>
        </p:spPr>
        <p:txBody>
          <a:bodyPr wrap="square">
            <a:spAutoFit/>
          </a:bodyPr>
          <a:lstStyle/>
          <a:p>
            <a:r>
              <a:rPr lang="en-US" altLang="zh-CN" sz="1400" dirty="0" smtClean="0">
                <a:ea typeface="黑体" pitchFamily="49" charset="-122"/>
              </a:rPr>
              <a:t>[15]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Finding Dense </a:t>
            </a:r>
            <a:r>
              <a:rPr lang="en-US" altLang="zh-CN" sz="1400" dirty="0" err="1" smtClean="0">
                <a:ea typeface="黑体" pitchFamily="49" charset="-122"/>
              </a:rPr>
              <a:t>Subgraphs</a:t>
            </a:r>
            <a:r>
              <a:rPr lang="en-US" altLang="zh-CN" sz="1400" dirty="0" smtClean="0">
                <a:ea typeface="黑体" pitchFamily="49" charset="-122"/>
              </a:rPr>
              <a:t> in Large Temporal Networks, </a:t>
            </a:r>
            <a:r>
              <a:rPr lang="en-US" altLang="zh-CN" sz="1400" b="1" dirty="0" smtClean="0">
                <a:solidFill>
                  <a:srgbClr val="C00000"/>
                </a:solidFill>
                <a:ea typeface="黑体" pitchFamily="49" charset="-122"/>
              </a:rPr>
              <a:t>under review</a:t>
            </a:r>
            <a:endParaRPr lang="zh-CN" altLang="en-US" sz="1400" b="1" dirty="0">
              <a:solidFill>
                <a:srgbClr val="C00000"/>
              </a:solidFill>
            </a:endParaRPr>
          </a:p>
        </p:txBody>
      </p:sp>
      <p:graphicFrame>
        <p:nvGraphicFramePr>
          <p:cNvPr id="7" name="表格 6"/>
          <p:cNvGraphicFramePr>
            <a:graphicFrameLocks noGrp="1"/>
          </p:cNvGraphicFramePr>
          <p:nvPr/>
        </p:nvGraphicFramePr>
        <p:xfrm>
          <a:off x="971600" y="1556792"/>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5×10</a:t>
                      </a:r>
                      <a:r>
                        <a:rPr lang="en-US" altLang="zh-CN" sz="2000" b="1" baseline="30000" dirty="0" smtClean="0">
                          <a:solidFill>
                            <a:srgbClr val="FF0000"/>
                          </a:solidFill>
                        </a:rPr>
                        <a:t>2</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3</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4</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6</a:t>
                      </a:r>
                      <a:endParaRPr lang="zh-CN" altLang="en-US" sz="2000" b="1" baseline="30000" dirty="0" smtClean="0">
                        <a:solidFill>
                          <a:srgbClr val="FF0000"/>
                        </a:solidFill>
                      </a:endParaRPr>
                    </a:p>
                  </a:txBody>
                  <a:tcPr/>
                </a:tc>
              </a:tr>
            </a:tbl>
          </a:graphicData>
        </a:graphic>
      </p:graphicFrame>
      <p:sp>
        <p:nvSpPr>
          <p:cNvPr id="8" name="内容占位符 2"/>
          <p:cNvSpPr txBox="1">
            <a:spLocks/>
          </p:cNvSpPr>
          <p:nvPr/>
        </p:nvSpPr>
        <p:spPr bwMode="auto">
          <a:xfrm>
            <a:off x="7092280" y="1916832"/>
            <a:ext cx="1800200" cy="437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zh-CN" altLang="en-US" sz="2400" dirty="0" smtClean="0">
                <a:latin typeface="Arial Unicode MS" pitchFamily="34" charset="-122"/>
                <a:ea typeface="+mn-ea"/>
              </a:rPr>
              <a:t>过滤掉</a:t>
            </a:r>
            <a:r>
              <a:rPr lang="en-US" altLang="zh-CN" sz="2400" dirty="0" smtClean="0">
                <a:solidFill>
                  <a:srgbClr val="FF0000"/>
                </a:solidFill>
                <a:latin typeface="Arial Unicode MS" pitchFamily="34" charset="-122"/>
                <a:ea typeface="+mn-ea"/>
              </a:rPr>
              <a:t>95%</a:t>
            </a:r>
            <a:endParaRPr lang="zh-CN" altLang="en-US" sz="2400" dirty="0">
              <a:solidFill>
                <a:srgbClr val="FF0000"/>
              </a:solidFill>
              <a:latin typeface="Arial Unicode MS" pitchFamily="34" charset="-122"/>
              <a:ea typeface="+mn-ea"/>
            </a:endParaRPr>
          </a:p>
        </p:txBody>
      </p:sp>
      <p:graphicFrame>
        <p:nvGraphicFramePr>
          <p:cNvPr id="9" name="表格 8"/>
          <p:cNvGraphicFramePr>
            <a:graphicFrameLocks noGrp="1"/>
          </p:cNvGraphicFramePr>
          <p:nvPr/>
        </p:nvGraphicFramePr>
        <p:xfrm>
          <a:off x="971600" y="3500616"/>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k</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r>
            </a:tbl>
          </a:graphicData>
        </a:graphic>
      </p:graphicFrame>
      <p:graphicFrame>
        <p:nvGraphicFramePr>
          <p:cNvPr id="10" name="表格 9"/>
          <p:cNvGraphicFramePr>
            <a:graphicFrameLocks noGrp="1"/>
          </p:cNvGraphicFramePr>
          <p:nvPr/>
        </p:nvGraphicFramePr>
        <p:xfrm>
          <a:off x="971600" y="4976584"/>
          <a:ext cx="6048671" cy="1188720"/>
        </p:xfrm>
        <a:graphic>
          <a:graphicData uri="http://schemas.openxmlformats.org/drawingml/2006/table">
            <a:tbl>
              <a:tblPr firstRow="1" bandRow="1">
                <a:tableStyleId>{5C22544A-7EE6-4342-B048-85BDC9FD1C3A}</a:tableStyleId>
              </a:tblPr>
              <a:tblGrid>
                <a:gridCol w="2769271"/>
                <a:gridCol w="1530387"/>
                <a:gridCol w="1749013"/>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aseline="30000" dirty="0">
                        <a:solidFill>
                          <a:schemeClr val="tx1"/>
                        </a:solidFill>
                      </a:endParaRPr>
                    </a:p>
                  </a:txBody>
                  <a:tcPr/>
                </a:tc>
                <a:tc>
                  <a:txBody>
                    <a:bodyPr/>
                    <a:lstStyle/>
                    <a:p>
                      <a:pPr algn="ctr"/>
                      <a:r>
                        <a:rPr lang="zh-CN" altLang="en-US" sz="2000" dirty="0" smtClean="0">
                          <a:solidFill>
                            <a:schemeClr val="tx1"/>
                          </a:solidFill>
                        </a:rPr>
                        <a:t>准确性</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效率</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BEIJING DATA </a:t>
                      </a:r>
                      <a:endParaRPr lang="zh-CN" altLang="en-US" sz="2000" b="1" baseline="30000" dirty="0">
                        <a:solidFill>
                          <a:schemeClr val="tx1"/>
                        </a:solidFill>
                      </a:endParaRPr>
                    </a:p>
                  </a:txBody>
                  <a:tcPr/>
                </a:tc>
                <a:tc>
                  <a:txBody>
                    <a:bodyPr/>
                    <a:lstStyle/>
                    <a:p>
                      <a:pPr algn="ctr"/>
                      <a:r>
                        <a:rPr lang="en-US" altLang="zh-CN" sz="2000" b="1" dirty="0" smtClean="0">
                          <a:solidFill>
                            <a:srgbClr val="FF0000"/>
                          </a:solidFill>
                        </a:rPr>
                        <a:t>100.25%</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4,870</a:t>
                      </a:r>
                      <a:r>
                        <a:rPr lang="zh-CN" altLang="en-US" sz="2000" b="1" dirty="0" smtClean="0">
                          <a:solidFill>
                            <a:srgbClr val="FF0000"/>
                          </a:solidFill>
                        </a:rPr>
                        <a:t>倍</a:t>
                      </a:r>
                    </a:p>
                  </a:txBody>
                  <a:tcPr/>
                </a:tc>
              </a:tr>
              <a:tr h="370840">
                <a:tc>
                  <a:txBody>
                    <a:bodyPr/>
                    <a:lstStyle/>
                    <a:p>
                      <a:pPr algn="ctr"/>
                      <a:r>
                        <a:rPr lang="en-US" altLang="zh-CN" sz="2000" b="1" dirty="0" smtClean="0"/>
                        <a:t>SYNTHETIC DATA</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99.69%</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1,468</a:t>
                      </a:r>
                      <a:r>
                        <a:rPr lang="zh-CN" altLang="en-US" sz="2000" b="1" dirty="0" smtClean="0">
                          <a:solidFill>
                            <a:srgbClr val="FF0000"/>
                          </a:solidFill>
                        </a:rPr>
                        <a:t>倍</a:t>
                      </a:r>
                      <a:endParaRPr lang="zh-CN" altLang="en-US" sz="2000" b="1" baseline="30000" dirty="0" smtClean="0">
                        <a:solidFill>
                          <a:srgbClr val="FF0000"/>
                        </a:solidFill>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cstate="print"/>
          <a:srcRect/>
          <a:stretch>
            <a:fillRect/>
          </a:stretch>
        </p:blipFill>
        <p:spPr bwMode="auto">
          <a:xfrm>
            <a:off x="4860032" y="2996952"/>
            <a:ext cx="4048126" cy="3528392"/>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应用案例</a:t>
            </a:r>
            <a:r>
              <a:rPr lang="en-US" altLang="zh-CN" sz="3600" b="1" dirty="0" smtClean="0">
                <a:solidFill>
                  <a:srgbClr val="C00000"/>
                </a:solidFill>
                <a:latin typeface="Arial Unicode MS" pitchFamily="34" charset="-122"/>
                <a:ea typeface="黑体" pitchFamily="49" charset="-122"/>
              </a:rPr>
              <a:t>1</a:t>
            </a:r>
            <a:endParaRPr lang="zh-CN" altLang="en-US" sz="3600" dirty="0">
              <a:latin typeface="Arial Unicode MS" pitchFamily="34" charset="-122"/>
              <a:ea typeface="黑体" pitchFamily="49" charset="-122"/>
            </a:endParaRPr>
          </a:p>
        </p:txBody>
      </p:sp>
      <p:sp>
        <p:nvSpPr>
          <p:cNvPr id="5" name="内容占位符 4"/>
          <p:cNvSpPr>
            <a:spLocks noGrp="1"/>
          </p:cNvSpPr>
          <p:nvPr>
            <p:ph idx="1"/>
          </p:nvPr>
        </p:nvSpPr>
        <p:spPr>
          <a:xfrm>
            <a:off x="251520" y="1484784"/>
            <a:ext cx="8640960" cy="1800200"/>
          </a:xfrm>
        </p:spPr>
        <p:txBody>
          <a:bodyPr/>
          <a:lstStyle/>
          <a:p>
            <a:pPr marL="342900" lvl="1" indent="-342900">
              <a:buChar char="•"/>
            </a:pPr>
            <a:r>
              <a:rPr lang="zh-CN" altLang="en-US" sz="2000" dirty="0" smtClean="0">
                <a:latin typeface="Arial Unicode MS" pitchFamily="34" charset="-122"/>
                <a:ea typeface="黑体" pitchFamily="49" charset="-122"/>
                <a:cs typeface="Arial Unicode MS" pitchFamily="34" charset="-122"/>
              </a:rPr>
              <a:t>由于“</a:t>
            </a:r>
            <a:r>
              <a:rPr lang="zh-CN" altLang="en-US" sz="2000" dirty="0" smtClean="0">
                <a:solidFill>
                  <a:srgbClr val="000099"/>
                </a:solidFill>
                <a:latin typeface="Arial Unicode MS" pitchFamily="34" charset="-122"/>
                <a:ea typeface="黑体" pitchFamily="49" charset="-122"/>
                <a:cs typeface="Arial Unicode MS" pitchFamily="34" charset="-122"/>
              </a:rPr>
              <a:t>基于位置的服务</a:t>
            </a:r>
            <a:r>
              <a:rPr lang="en-US" altLang="zh-CN" sz="2000" dirty="0" smtClean="0">
                <a:solidFill>
                  <a:srgbClr val="000099"/>
                </a:solidFill>
                <a:latin typeface="Arial Unicode MS" pitchFamily="34" charset="-122"/>
                <a:ea typeface="黑体" pitchFamily="49" charset="-122"/>
                <a:cs typeface="Arial Unicode MS" pitchFamily="34" charset="-122"/>
              </a:rPr>
              <a:t>(LBS)</a:t>
            </a:r>
            <a:r>
              <a:rPr lang="zh-CN" altLang="en-US" sz="2000" dirty="0" smtClean="0">
                <a:latin typeface="Arial Unicode MS" pitchFamily="34" charset="-122"/>
                <a:ea typeface="黑体" pitchFamily="49" charset="-122"/>
                <a:cs typeface="Arial Unicode MS" pitchFamily="34" charset="-122"/>
              </a:rPr>
              <a:t>”的广泛应用，</a:t>
            </a:r>
            <a:r>
              <a:rPr lang="zh-CN" altLang="en-US" sz="2000" dirty="0" smtClean="0">
                <a:solidFill>
                  <a:srgbClr val="FF0000"/>
                </a:solidFill>
                <a:ea typeface="黑体" pitchFamily="49" charset="-122"/>
                <a:cs typeface="Arial Unicode MS" pitchFamily="34" charset="-122"/>
              </a:rPr>
              <a:t>图搜索</a:t>
            </a:r>
            <a:r>
              <a:rPr lang="zh-CN" altLang="en-US" sz="2000" dirty="0" smtClean="0">
                <a:ea typeface="黑体" pitchFamily="49" charset="-122"/>
                <a:cs typeface="Arial Unicode MS" pitchFamily="34" charset="-122"/>
              </a:rPr>
              <a:t>大量应用到交通网络</a:t>
            </a:r>
            <a:r>
              <a:rPr lang="en-US" altLang="zh-CN" sz="2000" dirty="0" smtClean="0">
                <a:latin typeface="Arial Unicode MS" pitchFamily="34" charset="-122"/>
                <a:ea typeface="黑体" pitchFamily="49" charset="-122"/>
                <a:cs typeface="Arial Unicode MS" pitchFamily="34" charset="-122"/>
              </a:rPr>
              <a:t>.</a:t>
            </a:r>
          </a:p>
          <a:p>
            <a:pPr marL="342900" lvl="1" indent="-342900">
              <a:buChar char="•"/>
            </a:pPr>
            <a:r>
              <a:rPr lang="en-US" altLang="zh-CN" sz="2000" b="1" dirty="0" smtClean="0">
                <a:solidFill>
                  <a:srgbClr val="0066CC"/>
                </a:solidFill>
                <a:latin typeface="Arial Unicode MS" pitchFamily="34" charset="-122"/>
                <a:ea typeface="黑体" pitchFamily="49" charset="-122"/>
                <a:cs typeface="Arial Unicode MS" pitchFamily="34" charset="-122"/>
              </a:rPr>
              <a:t>Example</a:t>
            </a:r>
            <a:r>
              <a:rPr lang="en-US" altLang="zh-CN" sz="2000" dirty="0" smtClean="0">
                <a:latin typeface="Arial Unicode MS" pitchFamily="34" charset="-122"/>
                <a:ea typeface="黑体" pitchFamily="49" charset="-122"/>
                <a:cs typeface="Arial Unicode MS" pitchFamily="34" charset="-122"/>
              </a:rPr>
              <a:t>: </a:t>
            </a:r>
            <a:r>
              <a:rPr lang="zh-CN" altLang="en-US" sz="2000" dirty="0" smtClean="0">
                <a:latin typeface="Arial Unicode MS" pitchFamily="34" charset="-122"/>
                <a:ea typeface="黑体" pitchFamily="49" charset="-122"/>
                <a:cs typeface="Arial Unicode MS" pitchFamily="34" charset="-122"/>
              </a:rPr>
              <a:t>司机</a:t>
            </a:r>
            <a:r>
              <a:rPr lang="en-US" altLang="zh-CN" sz="2000" dirty="0" smtClean="0">
                <a:latin typeface="Arial Unicode MS" pitchFamily="34" charset="-122"/>
                <a:ea typeface="黑体" pitchFamily="49" charset="-122"/>
                <a:cs typeface="Arial Unicode MS" pitchFamily="34" charset="-122"/>
              </a:rPr>
              <a:t>Mark</a:t>
            </a:r>
            <a:r>
              <a:rPr lang="zh-CN" altLang="en-US" sz="2000" dirty="0" smtClean="0">
                <a:latin typeface="Arial Unicode MS" pitchFamily="34" charset="-122"/>
                <a:ea typeface="黑体" pitchFamily="49" charset="-122"/>
                <a:cs typeface="Arial Unicode MS" pitchFamily="34" charset="-122"/>
              </a:rPr>
              <a:t>想从</a:t>
            </a:r>
            <a:r>
              <a:rPr lang="zh-CN" altLang="en-US" sz="2000" dirty="0" smtClean="0">
                <a:ea typeface="黑体" pitchFamily="49" charset="-122"/>
                <a:cs typeface="Arial Unicode MS" pitchFamily="34" charset="-122"/>
              </a:rPr>
              <a:t>美国加州的</a:t>
            </a:r>
            <a:r>
              <a:rPr lang="en-US" altLang="zh-CN" sz="2000" dirty="0" smtClean="0">
                <a:solidFill>
                  <a:srgbClr val="000099"/>
                </a:solidFill>
                <a:latin typeface="Arial Unicode MS" pitchFamily="34" charset="-122"/>
                <a:ea typeface="黑体" pitchFamily="49" charset="-122"/>
                <a:cs typeface="Arial Unicode MS" pitchFamily="34" charset="-122"/>
              </a:rPr>
              <a:t>Irvine</a:t>
            </a:r>
            <a:r>
              <a:rPr lang="en-US" altLang="zh-CN" sz="2000" dirty="0" smtClean="0">
                <a:latin typeface="Arial Unicode MS" pitchFamily="34" charset="-122"/>
                <a:ea typeface="黑体" pitchFamily="49" charset="-122"/>
                <a:cs typeface="Arial Unicode MS" pitchFamily="34" charset="-122"/>
              </a:rPr>
              <a:t> </a:t>
            </a:r>
            <a:r>
              <a:rPr lang="zh-CN" altLang="en-US" sz="2000" dirty="0" smtClean="0">
                <a:ea typeface="黑体" pitchFamily="49" charset="-122"/>
                <a:cs typeface="Arial Unicode MS" pitchFamily="34" charset="-122"/>
              </a:rPr>
              <a:t>到</a:t>
            </a:r>
            <a:r>
              <a:rPr lang="en-US" altLang="zh-CN" sz="2000" dirty="0" smtClean="0">
                <a:solidFill>
                  <a:srgbClr val="000099"/>
                </a:solidFill>
                <a:latin typeface="Arial Unicode MS" pitchFamily="34" charset="-122"/>
                <a:ea typeface="黑体" pitchFamily="49" charset="-122"/>
                <a:cs typeface="Arial Unicode MS" pitchFamily="34" charset="-122"/>
              </a:rPr>
              <a:t>Riverside</a:t>
            </a:r>
            <a:r>
              <a:rPr lang="en-US" altLang="zh-CN" sz="2000" dirty="0" smtClean="0">
                <a:latin typeface="Arial Unicode MS" pitchFamily="34" charset="-122"/>
                <a:ea typeface="黑体" pitchFamily="49" charset="-122"/>
                <a:cs typeface="Arial Unicode MS" pitchFamily="34" charset="-122"/>
              </a:rPr>
              <a:t>. </a:t>
            </a:r>
          </a:p>
          <a:p>
            <a:pPr lvl="1">
              <a:spcBef>
                <a:spcPts val="1200"/>
              </a:spcBef>
            </a:pPr>
            <a:r>
              <a:rPr lang="zh-CN" altLang="en-US" sz="1800" kern="1200" dirty="0" smtClean="0">
                <a:latin typeface="Arial Unicode MS" pitchFamily="34" charset="-122"/>
                <a:ea typeface="黑体" pitchFamily="49" charset="-122"/>
                <a:cs typeface="+mn-cs"/>
              </a:rPr>
              <a:t>如果</a:t>
            </a:r>
            <a:r>
              <a:rPr lang="en-US" altLang="zh-CN" sz="1800" b="1" kern="1200" dirty="0" smtClean="0">
                <a:latin typeface="Arial Unicode MS" pitchFamily="34" charset="-122"/>
                <a:ea typeface="黑体" pitchFamily="49" charset="-122"/>
                <a:cs typeface="+mn-cs"/>
              </a:rPr>
              <a:t>Mark</a:t>
            </a:r>
            <a:r>
              <a:rPr lang="zh-CN" altLang="en-US" sz="1800" kern="1200" dirty="0" smtClean="0">
                <a:latin typeface="Arial Unicode MS" pitchFamily="34" charset="-122"/>
                <a:ea typeface="黑体" pitchFamily="49" charset="-122"/>
                <a:cs typeface="+mn-cs"/>
              </a:rPr>
              <a:t>想驾驶</a:t>
            </a:r>
            <a:r>
              <a:rPr lang="en-US" altLang="zh-CN" sz="1800" b="1" kern="1200" dirty="0" smtClean="0">
                <a:solidFill>
                  <a:srgbClr val="FF0000"/>
                </a:solidFill>
                <a:latin typeface="Arial Unicode MS" pitchFamily="34" charset="-122"/>
                <a:ea typeface="黑体" pitchFamily="49" charset="-122"/>
                <a:cs typeface="+mn-cs"/>
              </a:rPr>
              <a:t>car</a:t>
            </a:r>
            <a:r>
              <a:rPr lang="zh-CN" altLang="en-US" sz="1800" kern="1200" dirty="0" smtClean="0">
                <a:latin typeface="Arial Unicode MS" pitchFamily="34" charset="-122"/>
                <a:ea typeface="黑体" pitchFamily="49" charset="-122"/>
                <a:cs typeface="+mn-cs"/>
              </a:rPr>
              <a:t>最短的时间到达</a:t>
            </a:r>
            <a:r>
              <a:rPr lang="en-US" altLang="zh-CN" sz="1800" kern="1200" dirty="0" smtClean="0">
                <a:latin typeface="Arial Unicode MS" pitchFamily="34" charset="-122"/>
                <a:ea typeface="黑体" pitchFamily="49" charset="-122"/>
                <a:cs typeface="+mn-cs"/>
              </a:rPr>
              <a:t>Riverside</a:t>
            </a:r>
            <a:r>
              <a:rPr lang="en-US" altLang="zh-CN" sz="1800" kern="1200" dirty="0" smtClean="0">
                <a:ea typeface="黑体" pitchFamily="49" charset="-122"/>
                <a:cs typeface="+mn-cs"/>
              </a:rPr>
              <a:t>,</a:t>
            </a:r>
            <a:r>
              <a:rPr lang="zh-CN" altLang="en-US" sz="1800" kern="1200" dirty="0" smtClean="0">
                <a:ea typeface="黑体" pitchFamily="49" charset="-122"/>
                <a:cs typeface="+mn-cs"/>
              </a:rPr>
              <a:t>那么这个问题可以看做为</a:t>
            </a:r>
            <a:r>
              <a:rPr lang="zh-CN" altLang="en-US" sz="1800" kern="1200" dirty="0" smtClean="0">
                <a:solidFill>
                  <a:srgbClr val="FF0000"/>
                </a:solidFill>
                <a:ea typeface="黑体" pitchFamily="49" charset="-122"/>
                <a:cs typeface="+mn-cs"/>
              </a:rPr>
              <a:t>图的最短路径</a:t>
            </a:r>
            <a:r>
              <a:rPr lang="zh-CN" altLang="en-US" sz="1800" kern="1200" dirty="0" smtClean="0">
                <a:ea typeface="黑体" pitchFamily="49" charset="-122"/>
                <a:cs typeface="+mn-cs"/>
              </a:rPr>
              <a:t>问题，然后找到的方案是</a:t>
            </a:r>
            <a:r>
              <a:rPr lang="en-US" altLang="zh-CN" sz="1800" kern="1200" dirty="0" smtClean="0">
                <a:solidFill>
                  <a:srgbClr val="000099"/>
                </a:solidFill>
                <a:latin typeface="Arial Unicode MS" pitchFamily="34" charset="-122"/>
                <a:ea typeface="黑体" pitchFamily="49" charset="-122"/>
                <a:cs typeface="+mn-cs"/>
              </a:rPr>
              <a:t>State </a:t>
            </a:r>
            <a:r>
              <a:rPr lang="en-US" altLang="zh-CN" sz="1800" kern="1200" dirty="0">
                <a:solidFill>
                  <a:srgbClr val="000099"/>
                </a:solidFill>
                <a:latin typeface="Arial Unicode MS" pitchFamily="34" charset="-122"/>
                <a:ea typeface="黑体" pitchFamily="49" charset="-122"/>
                <a:cs typeface="+mn-cs"/>
              </a:rPr>
              <a:t>Route 261</a:t>
            </a:r>
            <a:r>
              <a:rPr lang="en-US" altLang="zh-CN" sz="1800" kern="1200" dirty="0" smtClean="0">
                <a:latin typeface="Arial Unicode MS" pitchFamily="34" charset="-122"/>
                <a:ea typeface="黑体" pitchFamily="49" charset="-122"/>
                <a:cs typeface="+mn-cs"/>
              </a:rPr>
              <a:t>.</a:t>
            </a:r>
          </a:p>
          <a:p>
            <a:pPr lvl="1"/>
            <a:endParaRPr lang="en-US" altLang="zh-CN" sz="2000" kern="1200" dirty="0">
              <a:latin typeface="Arial Unicode MS" pitchFamily="34" charset="-122"/>
              <a:ea typeface="黑体" pitchFamily="49" charset="-122"/>
              <a:cs typeface="+mn-cs"/>
            </a:endParaRPr>
          </a:p>
        </p:txBody>
      </p:sp>
      <p:sp>
        <p:nvSpPr>
          <p:cNvPr id="7" name="TextBox 6"/>
          <p:cNvSpPr txBox="1"/>
          <p:nvPr/>
        </p:nvSpPr>
        <p:spPr>
          <a:xfrm>
            <a:off x="395536" y="908720"/>
            <a:ext cx="8388425"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0066CC"/>
                </a:solidFill>
              </a:rPr>
              <a:t>路线规划</a:t>
            </a:r>
            <a:r>
              <a:rPr lang="en-US" altLang="zh-CN" sz="2400" dirty="0" smtClean="0">
                <a:solidFill>
                  <a:srgbClr val="0066CC"/>
                </a:solidFill>
              </a:rPr>
              <a:t> </a:t>
            </a:r>
            <a:r>
              <a:rPr lang="en-US" altLang="zh-CN" sz="2400" baseline="30000" dirty="0" smtClean="0">
                <a:solidFill>
                  <a:srgbClr val="FF0000"/>
                </a:solidFill>
              </a:rPr>
              <a:t>[1]</a:t>
            </a:r>
            <a:endParaRPr lang="en-US" altLang="zh-CN" sz="2400" dirty="0">
              <a:solidFill>
                <a:srgbClr val="0066CC"/>
              </a:solidFill>
            </a:endParaRPr>
          </a:p>
        </p:txBody>
      </p:sp>
      <p:sp>
        <p:nvSpPr>
          <p:cNvPr id="3" name="矩形 2"/>
          <p:cNvSpPr/>
          <p:nvPr/>
        </p:nvSpPr>
        <p:spPr>
          <a:xfrm>
            <a:off x="251520" y="3645024"/>
            <a:ext cx="4608512" cy="1809726"/>
          </a:xfrm>
          <a:prstGeom prst="rect">
            <a:avLst/>
          </a:prstGeom>
        </p:spPr>
        <p:txBody>
          <a:bodyPr wrap="square">
            <a:spAutoFit/>
          </a:bodyPr>
          <a:lstStyle/>
          <a:p>
            <a:pPr marL="742950" lvl="1" indent="-285750" eaLnBrk="0" hangingPunct="0">
              <a:spcBef>
                <a:spcPct val="20000"/>
              </a:spcBef>
              <a:buChar char="–"/>
            </a:pPr>
            <a:r>
              <a:rPr lang="zh-CN" altLang="en-US" dirty="0" smtClean="0">
                <a:latin typeface="Arial Unicode MS" pitchFamily="34" charset="-122"/>
                <a:ea typeface="+mn-ea"/>
              </a:rPr>
              <a:t>如果</a:t>
            </a:r>
            <a:r>
              <a:rPr lang="en-US" altLang="zh-CN" b="1" dirty="0" smtClean="0">
                <a:latin typeface="Arial Unicode MS" pitchFamily="34" charset="-122"/>
                <a:ea typeface="+mn-ea"/>
              </a:rPr>
              <a:t>Mark</a:t>
            </a:r>
            <a:r>
              <a:rPr lang="zh-CN" altLang="en-US" dirty="0" smtClean="0">
                <a:latin typeface="Arial Unicode MS" pitchFamily="34" charset="-122"/>
                <a:ea typeface="+mn-ea"/>
              </a:rPr>
              <a:t>想驾驶</a:t>
            </a:r>
            <a:r>
              <a:rPr lang="en-US" altLang="zh-CN" b="1" dirty="0" smtClean="0">
                <a:solidFill>
                  <a:srgbClr val="FF0000"/>
                </a:solidFill>
                <a:latin typeface="Arial Unicode MS" pitchFamily="34" charset="-122"/>
                <a:ea typeface="+mn-ea"/>
              </a:rPr>
              <a:t>truck</a:t>
            </a:r>
            <a:r>
              <a:rPr lang="zh-CN" altLang="en-US" dirty="0" smtClean="0">
                <a:latin typeface="Arial Unicode MS" pitchFamily="34" charset="-122"/>
                <a:ea typeface="+mn-ea"/>
              </a:rPr>
              <a:t>运输</a:t>
            </a:r>
            <a:r>
              <a:rPr lang="zh-CN" altLang="en-US" dirty="0" smtClean="0">
                <a:solidFill>
                  <a:srgbClr val="FF0000"/>
                </a:solidFill>
                <a:latin typeface="Arial Unicode MS" pitchFamily="34" charset="-122"/>
                <a:ea typeface="+mn-ea"/>
              </a:rPr>
              <a:t>危险物品</a:t>
            </a:r>
            <a:r>
              <a:rPr lang="zh-CN" altLang="en-US" dirty="0" smtClean="0">
                <a:latin typeface="Arial Unicode MS" pitchFamily="34" charset="-122"/>
                <a:ea typeface="+mn-ea"/>
              </a:rPr>
              <a:t>，则有的</a:t>
            </a:r>
            <a:r>
              <a:rPr lang="zh-CN" altLang="en-US" dirty="0" smtClean="0">
                <a:solidFill>
                  <a:srgbClr val="000099"/>
                </a:solidFill>
                <a:latin typeface="Arial Unicode MS" pitchFamily="34" charset="-122"/>
                <a:ea typeface="+mn-ea"/>
              </a:rPr>
              <a:t>路和桥</a:t>
            </a:r>
            <a:r>
              <a:rPr lang="zh-CN" altLang="en-US" dirty="0" smtClean="0">
                <a:latin typeface="Arial Unicode MS" pitchFamily="34" charset="-122"/>
                <a:ea typeface="+mn-ea"/>
              </a:rPr>
              <a:t>是不允许通过的，路线的选择是受约束的</a:t>
            </a:r>
            <a:r>
              <a:rPr lang="en-US" altLang="zh-CN" dirty="0" smtClean="0">
                <a:latin typeface="Arial Unicode MS" pitchFamily="34" charset="-122"/>
                <a:ea typeface="+mn-ea"/>
              </a:rPr>
              <a:t>. </a:t>
            </a:r>
            <a:r>
              <a:rPr lang="zh-CN" altLang="en-US" dirty="0" smtClean="0">
                <a:latin typeface="Arial Unicode MS" pitchFamily="34" charset="-122"/>
                <a:ea typeface="+mn-ea"/>
              </a:rPr>
              <a:t>这样可以通过</a:t>
            </a:r>
            <a:r>
              <a:rPr lang="zh-CN" altLang="en-US" dirty="0" smtClean="0">
                <a:solidFill>
                  <a:srgbClr val="FF0000"/>
                </a:solidFill>
                <a:latin typeface="Arial Unicode MS" pitchFamily="34" charset="-122"/>
                <a:ea typeface="+mn-ea"/>
              </a:rPr>
              <a:t>正则表达式</a:t>
            </a:r>
            <a:r>
              <a:rPr lang="zh-CN" altLang="en-US" dirty="0" smtClean="0">
                <a:latin typeface="Arial Unicode MS" pitchFamily="34" charset="-122"/>
                <a:ea typeface="+mn-ea"/>
              </a:rPr>
              <a:t>等方法来表达约束条件来搜索最佳的交通路线</a:t>
            </a:r>
            <a:r>
              <a:rPr lang="en-US" altLang="zh-CN" dirty="0" smtClean="0">
                <a:latin typeface="Arial Unicode MS" pitchFamily="34" charset="-122"/>
                <a:ea typeface="+mn-ea"/>
              </a:rPr>
              <a:t>.</a:t>
            </a:r>
          </a:p>
          <a:p>
            <a:pPr marL="742950" lvl="1" indent="-285750" eaLnBrk="0" hangingPunct="0">
              <a:spcBef>
                <a:spcPct val="20000"/>
              </a:spcBef>
              <a:buFontTx/>
              <a:buChar char="–"/>
            </a:pPr>
            <a:r>
              <a:rPr lang="zh-CN" altLang="en-US" dirty="0" smtClean="0">
                <a:solidFill>
                  <a:srgbClr val="000000"/>
                </a:solidFill>
                <a:latin typeface="Arial Unicode MS" pitchFamily="34" charset="-122"/>
                <a:ea typeface="黑体"/>
              </a:rPr>
              <a:t>如果</a:t>
            </a:r>
            <a:r>
              <a:rPr lang="zh-CN" altLang="en-US" dirty="0" smtClean="0">
                <a:latin typeface="Arial Unicode MS" pitchFamily="34" charset="-122"/>
                <a:ea typeface="+mn-ea"/>
              </a:rPr>
              <a:t>考虑的</a:t>
            </a:r>
            <a:r>
              <a:rPr lang="zh-CN" altLang="en-US" dirty="0" smtClean="0">
                <a:solidFill>
                  <a:srgbClr val="FF0000"/>
                </a:solidFill>
                <a:latin typeface="Arial Unicode MS" pitchFamily="34" charset="-122"/>
                <a:ea typeface="+mn-ea"/>
              </a:rPr>
              <a:t>实时交通情况</a:t>
            </a:r>
            <a:r>
              <a:rPr lang="zh-CN" altLang="en-US" dirty="0" smtClean="0">
                <a:latin typeface="Arial Unicode MS" pitchFamily="34" charset="-122"/>
                <a:ea typeface="+mn-ea"/>
              </a:rPr>
              <a:t>。。。</a:t>
            </a:r>
            <a:endParaRPr lang="en-US" altLang="zh-CN" dirty="0">
              <a:latin typeface="Arial Unicode MS" pitchFamily="34" charset="-122"/>
              <a:ea typeface="+mn-ea"/>
            </a:endParaRPr>
          </a:p>
        </p:txBody>
      </p:sp>
      <p:sp>
        <p:nvSpPr>
          <p:cNvPr id="6" name="椭圆 5"/>
          <p:cNvSpPr/>
          <p:nvPr/>
        </p:nvSpPr>
        <p:spPr>
          <a:xfrm>
            <a:off x="5364088" y="6093296"/>
            <a:ext cx="432048" cy="432048"/>
          </a:xfrm>
          <a:prstGeom prst="ellipse">
            <a:avLst/>
          </a:prstGeom>
          <a:noFill/>
          <a:ln w="28575">
            <a:solidFill>
              <a:srgbClr val="FF0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9" name="椭圆 8"/>
          <p:cNvSpPr/>
          <p:nvPr/>
        </p:nvSpPr>
        <p:spPr>
          <a:xfrm>
            <a:off x="8244408" y="3501008"/>
            <a:ext cx="432048" cy="432048"/>
          </a:xfrm>
          <a:prstGeom prst="ellipse">
            <a:avLst/>
          </a:prstGeom>
          <a:noFill/>
          <a:ln w="28575">
            <a:solidFill>
              <a:srgbClr val="000099"/>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rgbClr val="00B0F0"/>
              </a:solidFill>
            </a:endParaRPr>
          </a:p>
        </p:txBody>
      </p:sp>
      <p:sp>
        <p:nvSpPr>
          <p:cNvPr id="10" name="灯片编号占位符 9"/>
          <p:cNvSpPr>
            <a:spLocks noGrp="1"/>
          </p:cNvSpPr>
          <p:nvPr>
            <p:ph type="sldNum" sz="quarter" idx="10"/>
          </p:nvPr>
        </p:nvSpPr>
        <p:spPr/>
        <p:txBody>
          <a:bodyPr/>
          <a:lstStyle/>
          <a:p>
            <a:pPr>
              <a:defRPr/>
            </a:pPr>
            <a:fld id="{3AD224E6-15A8-4E74-8987-281A30D56C8B}" type="slidenum">
              <a:rPr lang="zh-CN" altLang="en-US" smtClean="0"/>
              <a:pPr>
                <a:defRPr/>
              </a:pPr>
              <a:t>3</a:t>
            </a:fld>
            <a:endParaRPr lang="zh-CN" altLang="en-US" dirty="0"/>
          </a:p>
        </p:txBody>
      </p:sp>
    </p:spTree>
    <p:extLst>
      <p:ext uri="{BB962C8B-B14F-4D97-AF65-F5344CB8AC3E}">
        <p14:creationId xmlns:p14="http://schemas.microsoft.com/office/powerpoint/2010/main" xmlns="" val="3315994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如，时态稠密图查询</a:t>
            </a:r>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pic>
        <p:nvPicPr>
          <p:cNvPr id="10" name="图片 9" descr="beijingroad.png"/>
          <p:cNvPicPr>
            <a:picLocks noChangeAspect="1"/>
          </p:cNvPicPr>
          <p:nvPr/>
        </p:nvPicPr>
        <p:blipFill>
          <a:blip r:embed="rId2" cstate="print"/>
          <a:stretch>
            <a:fillRect/>
          </a:stretch>
        </p:blipFill>
        <p:spPr>
          <a:xfrm>
            <a:off x="179513" y="908720"/>
            <a:ext cx="8784976" cy="5472608"/>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如，时态稠密图查询</a:t>
            </a:r>
            <a:endParaRPr lang="zh-CN" altLang="en-US" dirty="0"/>
          </a:p>
        </p:txBody>
      </p:sp>
      <p:sp>
        <p:nvSpPr>
          <p:cNvPr id="3" name="内容占位符 2"/>
          <p:cNvSpPr>
            <a:spLocks noGrp="1"/>
          </p:cNvSpPr>
          <p:nvPr>
            <p:ph idx="1"/>
          </p:nvPr>
        </p:nvSpPr>
        <p:spPr>
          <a:xfrm>
            <a:off x="285720" y="856092"/>
            <a:ext cx="8858280" cy="5237204"/>
          </a:xfrm>
        </p:spPr>
        <p:txBody>
          <a:bodyPr/>
          <a:lstStyle/>
          <a:p>
            <a:r>
              <a:rPr lang="zh-CN" altLang="en-US" sz="2600" dirty="0" smtClean="0"/>
              <a:t>筛选与验证的方法</a:t>
            </a:r>
            <a:r>
              <a:rPr lang="en-US" altLang="zh-CN" sz="2600" baseline="30000" dirty="0" smtClean="0">
                <a:solidFill>
                  <a:srgbClr val="FF0000"/>
                </a:solidFill>
              </a:rPr>
              <a:t> </a:t>
            </a:r>
            <a:r>
              <a:rPr lang="en-US" altLang="zh-CN" sz="2600" dirty="0" smtClean="0"/>
              <a:t>(</a:t>
            </a:r>
            <a:r>
              <a:rPr lang="en-US" altLang="zh-CN" sz="2000" dirty="0" smtClean="0"/>
              <a:t>Filter-and-Verification</a:t>
            </a:r>
            <a:r>
              <a:rPr lang="en-US" altLang="zh-CN" sz="2600" dirty="0" smtClean="0"/>
              <a:t>)</a:t>
            </a:r>
          </a:p>
          <a:p>
            <a:endParaRPr lang="en-US" altLang="zh-CN" sz="2400" dirty="0" smtClean="0"/>
          </a:p>
          <a:p>
            <a:endParaRPr lang="en-US" altLang="zh-CN" sz="2400" dirty="0" smtClean="0"/>
          </a:p>
          <a:p>
            <a:pPr>
              <a:spcBef>
                <a:spcPts val="1200"/>
              </a:spcBef>
            </a:pPr>
            <a:r>
              <a:rPr lang="zh-CN" altLang="en-US" sz="2600" dirty="0" smtClean="0"/>
              <a:t>数据驱动的查询近似方法</a:t>
            </a:r>
            <a:r>
              <a:rPr lang="en-US" altLang="zh-CN" sz="2600" dirty="0" smtClean="0"/>
              <a:t>(</a:t>
            </a:r>
            <a:r>
              <a:rPr lang="en-US" altLang="zh-CN" sz="2000" dirty="0" smtClean="0"/>
              <a:t>Data Driven Query Approximation</a:t>
            </a:r>
            <a:r>
              <a:rPr lang="en-US" altLang="zh-CN" sz="2600" dirty="0" smtClean="0"/>
              <a:t>)</a:t>
            </a:r>
            <a:endParaRPr lang="zh-CN" altLang="en-US" sz="2600" dirty="0" smtClean="0"/>
          </a:p>
          <a:p>
            <a:pPr lvl="1"/>
            <a:r>
              <a:rPr lang="zh-CN" altLang="en-US" dirty="0" smtClean="0"/>
              <a:t>根据数据的特点选取</a:t>
            </a:r>
            <a:r>
              <a:rPr lang="en-US" altLang="zh-CN" dirty="0" smtClean="0"/>
              <a:t>k</a:t>
            </a:r>
            <a:r>
              <a:rPr lang="zh-CN" altLang="en-US" dirty="0" smtClean="0"/>
              <a:t>个</a:t>
            </a:r>
            <a:r>
              <a:rPr lang="en-US" altLang="zh-CN" dirty="0" smtClean="0"/>
              <a:t>(k</a:t>
            </a:r>
            <a:r>
              <a:rPr lang="zh-CN" altLang="en-US" dirty="0" smtClean="0"/>
              <a:t>是个小的常数，比如</a:t>
            </a:r>
            <a:r>
              <a:rPr lang="en-US" altLang="zh-CN" dirty="0" smtClean="0"/>
              <a:t>10</a:t>
            </a:r>
            <a:r>
              <a:rPr lang="zh-CN" altLang="en-US" dirty="0" smtClean="0"/>
              <a:t>或</a:t>
            </a:r>
            <a:r>
              <a:rPr lang="en-US" altLang="zh-CN" dirty="0" smtClean="0"/>
              <a:t>15)</a:t>
            </a:r>
          </a:p>
          <a:p>
            <a:pPr lvl="1"/>
            <a:endParaRPr lang="en-US" altLang="zh-CN" sz="1800" dirty="0" smtClean="0"/>
          </a:p>
          <a:p>
            <a:pPr lvl="1"/>
            <a:endParaRPr lang="en-US" altLang="zh-CN" sz="1800" dirty="0" smtClean="0"/>
          </a:p>
          <a:p>
            <a:pPr lvl="1"/>
            <a:endParaRPr lang="en-US" altLang="zh-CN" sz="1800" dirty="0" smtClean="0"/>
          </a:p>
          <a:p>
            <a:r>
              <a:rPr lang="zh-CN" altLang="en-US" sz="2600" dirty="0" smtClean="0"/>
              <a:t>实验结果 </a:t>
            </a:r>
            <a:r>
              <a:rPr lang="en-US" altLang="zh-CN" sz="2600" dirty="0" smtClean="0"/>
              <a:t>(With the state of the art solution</a:t>
            </a:r>
            <a:r>
              <a:rPr lang="en-US" altLang="zh-CN" sz="2400" baseline="30000" dirty="0" smtClean="0"/>
              <a:t>[</a:t>
            </a:r>
            <a:r>
              <a:rPr lang="en-US" altLang="zh-CN" sz="2400" baseline="30000" dirty="0" err="1" smtClean="0"/>
              <a:t>Bogdanov</a:t>
            </a:r>
            <a:r>
              <a:rPr lang="en-US" altLang="zh-CN" sz="2400" baseline="30000" dirty="0" smtClean="0"/>
              <a:t> et al. 2011]</a:t>
            </a:r>
            <a:r>
              <a:rPr lang="en-US" altLang="zh-CN" sz="1800" dirty="0" smtClean="0"/>
              <a:t>)</a:t>
            </a:r>
            <a:endParaRPr lang="en-US" altLang="zh-CN" sz="2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31</a:t>
            </a:fld>
            <a:endParaRPr lang="zh-CN" altLang="en-US" dirty="0"/>
          </a:p>
        </p:txBody>
      </p:sp>
      <p:sp>
        <p:nvSpPr>
          <p:cNvPr id="6" name="矩形 5"/>
          <p:cNvSpPr/>
          <p:nvPr/>
        </p:nvSpPr>
        <p:spPr>
          <a:xfrm>
            <a:off x="0" y="6021288"/>
            <a:ext cx="9144000" cy="815608"/>
          </a:xfrm>
          <a:prstGeom prst="rect">
            <a:avLst/>
          </a:prstGeom>
          <a:ln>
            <a:solidFill>
              <a:srgbClr val="000099"/>
            </a:solidFill>
          </a:ln>
        </p:spPr>
        <p:txBody>
          <a:bodyPr wrap="square">
            <a:spAutoFit/>
          </a:bodyPr>
          <a:lstStyle/>
          <a:p>
            <a:r>
              <a:rPr lang="en-US" altLang="zh-CN" sz="1400" dirty="0" smtClean="0"/>
              <a:t>P. </a:t>
            </a:r>
            <a:r>
              <a:rPr lang="en-US" altLang="zh-CN" sz="1400" dirty="0" err="1" smtClean="0"/>
              <a:t>Bogdanov</a:t>
            </a:r>
            <a:r>
              <a:rPr lang="en-US" altLang="zh-CN" sz="1400" dirty="0" smtClean="0"/>
              <a:t>, M. </a:t>
            </a:r>
            <a:r>
              <a:rPr lang="en-US" altLang="zh-CN" sz="1400" dirty="0" err="1" smtClean="0"/>
              <a:t>Mongiov</a:t>
            </a:r>
            <a:r>
              <a:rPr lang="en-US" altLang="zh-CN" sz="1400" dirty="0" smtClean="0"/>
              <a:t>, and A. K. Singh. Mining heavy </a:t>
            </a:r>
            <a:r>
              <a:rPr lang="en-US" altLang="zh-CN" sz="1400" dirty="0" err="1" smtClean="0"/>
              <a:t>subgraphs</a:t>
            </a:r>
            <a:r>
              <a:rPr lang="en-US" altLang="zh-CN" sz="1400" dirty="0" smtClean="0"/>
              <a:t> in time-evolving networks. In ICDM, 2011.</a:t>
            </a:r>
            <a:endParaRPr lang="en-US" altLang="zh-CN" sz="1400" dirty="0" smtClean="0">
              <a:ea typeface="黑体" pitchFamily="49" charset="-122"/>
            </a:endParaRPr>
          </a:p>
          <a:p>
            <a:pPr>
              <a:spcBef>
                <a:spcPts val="600"/>
              </a:spcBef>
            </a:pP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Finding Dense </a:t>
            </a:r>
            <a:r>
              <a:rPr lang="en-US" altLang="zh-CN" sz="1400" dirty="0" err="1" smtClean="0">
                <a:ea typeface="黑体" pitchFamily="49" charset="-122"/>
              </a:rPr>
              <a:t>Subgraphs</a:t>
            </a:r>
            <a:r>
              <a:rPr lang="en-US" altLang="zh-CN" sz="1400" dirty="0" smtClean="0">
                <a:ea typeface="黑体" pitchFamily="49" charset="-122"/>
              </a:rPr>
              <a:t> in Temporal Networks, </a:t>
            </a:r>
            <a:r>
              <a:rPr lang="en-US" altLang="zh-CN" sz="1400" b="1" dirty="0" smtClean="0">
                <a:solidFill>
                  <a:srgbClr val="C00000"/>
                </a:solidFill>
                <a:ea typeface="黑体" pitchFamily="49" charset="-122"/>
              </a:rPr>
              <a:t>under review</a:t>
            </a:r>
            <a:endParaRPr lang="zh-CN" altLang="en-US" sz="1400" b="1" dirty="0">
              <a:solidFill>
                <a:srgbClr val="C00000"/>
              </a:solidFill>
            </a:endParaRPr>
          </a:p>
        </p:txBody>
      </p:sp>
      <p:graphicFrame>
        <p:nvGraphicFramePr>
          <p:cNvPr id="7" name="表格 6"/>
          <p:cNvGraphicFramePr>
            <a:graphicFrameLocks noGrp="1"/>
          </p:cNvGraphicFramePr>
          <p:nvPr/>
        </p:nvGraphicFramePr>
        <p:xfrm>
          <a:off x="971600" y="1340768"/>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5×10</a:t>
                      </a:r>
                      <a:r>
                        <a:rPr lang="en-US" altLang="zh-CN" sz="2000" b="1" baseline="30000" dirty="0" smtClean="0">
                          <a:solidFill>
                            <a:srgbClr val="FF0000"/>
                          </a:solidFill>
                        </a:rPr>
                        <a:t>2</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3</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4</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6</a:t>
                      </a:r>
                      <a:endParaRPr lang="zh-CN" altLang="en-US" sz="2000" b="1" baseline="30000" dirty="0" smtClean="0">
                        <a:solidFill>
                          <a:srgbClr val="FF0000"/>
                        </a:solidFill>
                      </a:endParaRPr>
                    </a:p>
                  </a:txBody>
                  <a:tcPr/>
                </a:tc>
              </a:tr>
            </a:tbl>
          </a:graphicData>
        </a:graphic>
      </p:graphicFrame>
      <p:sp>
        <p:nvSpPr>
          <p:cNvPr id="8" name="内容占位符 2"/>
          <p:cNvSpPr txBox="1">
            <a:spLocks/>
          </p:cNvSpPr>
          <p:nvPr/>
        </p:nvSpPr>
        <p:spPr bwMode="auto">
          <a:xfrm>
            <a:off x="7092280" y="1772816"/>
            <a:ext cx="1800200" cy="437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zh-CN" altLang="en-US" sz="2400" dirty="0" smtClean="0">
                <a:latin typeface="Arial Unicode MS" pitchFamily="34" charset="-122"/>
                <a:ea typeface="+mn-ea"/>
              </a:rPr>
              <a:t>过滤掉</a:t>
            </a:r>
            <a:r>
              <a:rPr lang="en-US" altLang="zh-CN" sz="2400" dirty="0" smtClean="0">
                <a:solidFill>
                  <a:srgbClr val="FF0000"/>
                </a:solidFill>
                <a:latin typeface="Arial Unicode MS" pitchFamily="34" charset="-122"/>
                <a:ea typeface="+mn-ea"/>
              </a:rPr>
              <a:t>95%</a:t>
            </a:r>
            <a:endParaRPr lang="zh-CN" altLang="en-US" sz="2400" dirty="0">
              <a:solidFill>
                <a:srgbClr val="FF0000"/>
              </a:solidFill>
              <a:latin typeface="Arial Unicode MS" pitchFamily="34" charset="-122"/>
              <a:ea typeface="+mn-ea"/>
            </a:endParaRPr>
          </a:p>
        </p:txBody>
      </p:sp>
      <p:graphicFrame>
        <p:nvGraphicFramePr>
          <p:cNvPr id="9" name="表格 8"/>
          <p:cNvGraphicFramePr>
            <a:graphicFrameLocks noGrp="1"/>
          </p:cNvGraphicFramePr>
          <p:nvPr/>
        </p:nvGraphicFramePr>
        <p:xfrm>
          <a:off x="971600" y="3284984"/>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k</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r>
            </a:tbl>
          </a:graphicData>
        </a:graphic>
      </p:graphicFrame>
      <p:graphicFrame>
        <p:nvGraphicFramePr>
          <p:cNvPr id="10" name="表格 9"/>
          <p:cNvGraphicFramePr>
            <a:graphicFrameLocks noGrp="1"/>
          </p:cNvGraphicFramePr>
          <p:nvPr/>
        </p:nvGraphicFramePr>
        <p:xfrm>
          <a:off x="971600" y="4725144"/>
          <a:ext cx="6048671" cy="1188720"/>
        </p:xfrm>
        <a:graphic>
          <a:graphicData uri="http://schemas.openxmlformats.org/drawingml/2006/table">
            <a:tbl>
              <a:tblPr firstRow="1" bandRow="1">
                <a:tableStyleId>{5C22544A-7EE6-4342-B048-85BDC9FD1C3A}</a:tableStyleId>
              </a:tblPr>
              <a:tblGrid>
                <a:gridCol w="2769271"/>
                <a:gridCol w="1530387"/>
                <a:gridCol w="1749013"/>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aseline="30000" dirty="0">
                        <a:solidFill>
                          <a:schemeClr val="tx1"/>
                        </a:solidFill>
                      </a:endParaRPr>
                    </a:p>
                  </a:txBody>
                  <a:tcPr/>
                </a:tc>
                <a:tc>
                  <a:txBody>
                    <a:bodyPr/>
                    <a:lstStyle/>
                    <a:p>
                      <a:pPr algn="ctr"/>
                      <a:r>
                        <a:rPr lang="zh-CN" altLang="en-US" sz="2000" dirty="0" smtClean="0">
                          <a:solidFill>
                            <a:schemeClr val="tx1"/>
                          </a:solidFill>
                        </a:rPr>
                        <a:t>准确性</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效率</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BEIJING DATA </a:t>
                      </a:r>
                      <a:endParaRPr lang="zh-CN" altLang="en-US" sz="2000" b="1" baseline="30000" dirty="0">
                        <a:solidFill>
                          <a:schemeClr val="tx1"/>
                        </a:solidFill>
                      </a:endParaRPr>
                    </a:p>
                  </a:txBody>
                  <a:tcPr/>
                </a:tc>
                <a:tc>
                  <a:txBody>
                    <a:bodyPr/>
                    <a:lstStyle/>
                    <a:p>
                      <a:pPr algn="ctr"/>
                      <a:r>
                        <a:rPr lang="en-US" altLang="zh-CN" sz="2000" b="1" dirty="0" smtClean="0">
                          <a:solidFill>
                            <a:srgbClr val="FF0000"/>
                          </a:solidFill>
                        </a:rPr>
                        <a:t>100.25%</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4,870</a:t>
                      </a:r>
                      <a:r>
                        <a:rPr lang="zh-CN" altLang="en-US" sz="2000" b="1" dirty="0" smtClean="0">
                          <a:solidFill>
                            <a:srgbClr val="FF0000"/>
                          </a:solidFill>
                        </a:rPr>
                        <a:t>倍</a:t>
                      </a:r>
                    </a:p>
                  </a:txBody>
                  <a:tcPr/>
                </a:tc>
              </a:tr>
              <a:tr h="370840">
                <a:tc>
                  <a:txBody>
                    <a:bodyPr/>
                    <a:lstStyle/>
                    <a:p>
                      <a:pPr algn="ctr"/>
                      <a:r>
                        <a:rPr lang="en-US" altLang="zh-CN" sz="2000" b="1" dirty="0" smtClean="0"/>
                        <a:t>SYNTHETIC DATA</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99.69%</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1,468</a:t>
                      </a:r>
                      <a:r>
                        <a:rPr lang="zh-CN" altLang="en-US" sz="2000" b="1" dirty="0" smtClean="0">
                          <a:solidFill>
                            <a:srgbClr val="FF0000"/>
                          </a:solidFill>
                        </a:rPr>
                        <a:t>倍</a:t>
                      </a:r>
                      <a:endParaRPr lang="zh-CN" altLang="en-US" sz="2000" b="1" baseline="30000" dirty="0" smtClean="0">
                        <a:solidFill>
                          <a:srgbClr val="FF0000"/>
                        </a:solidFill>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0" y="2708920"/>
            <a:ext cx="4838700" cy="232410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如二，时态稠密图查询</a:t>
            </a:r>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sp>
        <p:nvSpPr>
          <p:cNvPr id="6" name="矩形 5"/>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Finding Dense </a:t>
            </a:r>
            <a:r>
              <a:rPr lang="en-US" altLang="zh-CN" sz="1400" dirty="0" err="1" smtClean="0">
                <a:ea typeface="黑体" pitchFamily="49" charset="-122"/>
              </a:rPr>
              <a:t>Subgraphs</a:t>
            </a:r>
            <a:r>
              <a:rPr lang="en-US" altLang="zh-CN" sz="1400" dirty="0" smtClean="0">
                <a:ea typeface="黑体" pitchFamily="49" charset="-122"/>
              </a:rPr>
              <a:t> in Temporal Networks, </a:t>
            </a:r>
            <a:r>
              <a:rPr lang="en-US" altLang="zh-CN" sz="1400" b="1" dirty="0" smtClean="0">
                <a:solidFill>
                  <a:srgbClr val="C00000"/>
                </a:solidFill>
                <a:ea typeface="黑体" pitchFamily="49" charset="-122"/>
              </a:rPr>
              <a:t>under review</a:t>
            </a:r>
            <a:endParaRPr lang="zh-CN" altLang="en-US" sz="1400" b="1" dirty="0">
              <a:solidFill>
                <a:srgbClr val="C00000"/>
              </a:solidFill>
            </a:endParaRPr>
          </a:p>
        </p:txBody>
      </p:sp>
      <p:sp>
        <p:nvSpPr>
          <p:cNvPr id="12" name="矩形 11"/>
          <p:cNvSpPr/>
          <p:nvPr/>
        </p:nvSpPr>
        <p:spPr>
          <a:xfrm>
            <a:off x="395536" y="2708920"/>
            <a:ext cx="3749744" cy="369332"/>
          </a:xfrm>
          <a:prstGeom prst="rect">
            <a:avLst/>
          </a:prstGeom>
        </p:spPr>
        <p:txBody>
          <a:bodyPr wrap="none">
            <a:spAutoFit/>
          </a:bodyPr>
          <a:lstStyle/>
          <a:p>
            <a:r>
              <a:rPr lang="en-US" altLang="zh-CN" dirty="0" smtClean="0">
                <a:solidFill>
                  <a:srgbClr val="FF0000"/>
                </a:solidFill>
              </a:rPr>
              <a:t>Evolving convergence assumption</a:t>
            </a:r>
          </a:p>
        </p:txBody>
      </p:sp>
      <p:sp>
        <p:nvSpPr>
          <p:cNvPr id="13" name="矩形 12"/>
          <p:cNvSpPr/>
          <p:nvPr/>
        </p:nvSpPr>
        <p:spPr>
          <a:xfrm>
            <a:off x="251520" y="980728"/>
            <a:ext cx="4572000" cy="1477328"/>
          </a:xfrm>
          <a:prstGeom prst="rect">
            <a:avLst/>
          </a:prstGeom>
        </p:spPr>
        <p:txBody>
          <a:bodyPr>
            <a:spAutoFit/>
          </a:bodyPr>
          <a:lstStyle/>
          <a:p>
            <a:r>
              <a:rPr lang="zh-CN" altLang="en-US" dirty="0" smtClean="0">
                <a:latin typeface="+mn-ea"/>
                <a:ea typeface="+mn-ea"/>
              </a:rPr>
              <a:t>在演化生物学中，</a:t>
            </a:r>
            <a:r>
              <a:rPr lang="zh-CN" altLang="en-US" b="1" dirty="0" smtClean="0">
                <a:solidFill>
                  <a:srgbClr val="FF0000"/>
                </a:solidFill>
                <a:latin typeface="+mn-ea"/>
                <a:ea typeface="+mn-ea"/>
              </a:rPr>
              <a:t>趋同演化</a:t>
            </a:r>
            <a:r>
              <a:rPr lang="zh-CN" altLang="en-US" dirty="0" smtClean="0">
                <a:latin typeface="+mn-ea"/>
                <a:ea typeface="+mn-ea"/>
              </a:rPr>
              <a:t>（</a:t>
            </a:r>
            <a:r>
              <a:rPr lang="en-US" altLang="zh-CN" dirty="0" smtClean="0">
                <a:latin typeface="+mn-ea"/>
                <a:ea typeface="+mn-ea"/>
              </a:rPr>
              <a:t>Convergent evolution</a:t>
            </a:r>
            <a:r>
              <a:rPr lang="zh-CN" altLang="en-US" dirty="0" smtClean="0">
                <a:latin typeface="+mn-ea"/>
                <a:ea typeface="+mn-ea"/>
              </a:rPr>
              <a:t>）指的是两种不具亲缘关系的动物</a:t>
            </a:r>
            <a:r>
              <a:rPr lang="en-US" altLang="zh-CN" dirty="0" smtClean="0">
                <a:latin typeface="+mn-ea"/>
                <a:ea typeface="+mn-ea"/>
              </a:rPr>
              <a:t>/</a:t>
            </a:r>
            <a:r>
              <a:rPr lang="zh-CN" altLang="en-US" dirty="0" smtClean="0">
                <a:latin typeface="+mn-ea"/>
                <a:ea typeface="+mn-ea"/>
              </a:rPr>
              <a:t>植物长期生活在相同或相似的环境，或曰生态系统，它们因应需要而发展出相同功能的器官的现象，即同功器官</a:t>
            </a:r>
            <a:endParaRPr lang="zh-CN" altLang="en-US" dirty="0">
              <a:latin typeface="+mn-ea"/>
              <a:ea typeface="+mn-ea"/>
            </a:endParaRPr>
          </a:p>
        </p:txBody>
      </p:sp>
      <p:pic>
        <p:nvPicPr>
          <p:cNvPr id="14" name="图片 13" descr="Astrophytum_asterias1.jpg"/>
          <p:cNvPicPr>
            <a:picLocks noChangeAspect="1"/>
          </p:cNvPicPr>
          <p:nvPr/>
        </p:nvPicPr>
        <p:blipFill>
          <a:blip r:embed="rId4" cstate="print"/>
          <a:stretch>
            <a:fillRect/>
          </a:stretch>
        </p:blipFill>
        <p:spPr>
          <a:xfrm>
            <a:off x="7236296" y="908720"/>
            <a:ext cx="1728192" cy="1715198"/>
          </a:xfrm>
          <a:prstGeom prst="rect">
            <a:avLst/>
          </a:prstGeom>
          <a:ln w="38100">
            <a:solidFill>
              <a:srgbClr val="FF0000"/>
            </a:solidFill>
          </a:ln>
        </p:spPr>
      </p:pic>
      <p:grpSp>
        <p:nvGrpSpPr>
          <p:cNvPr id="3" name="组合 19"/>
          <p:cNvGrpSpPr/>
          <p:nvPr/>
        </p:nvGrpSpPr>
        <p:grpSpPr>
          <a:xfrm>
            <a:off x="4572000" y="4437112"/>
            <a:ext cx="4392488" cy="1728192"/>
            <a:chOff x="4716016" y="4437112"/>
            <a:chExt cx="4392488" cy="1728192"/>
          </a:xfrm>
        </p:grpSpPr>
        <p:pic>
          <p:nvPicPr>
            <p:cNvPr id="3075" name="Picture 3"/>
            <p:cNvPicPr>
              <a:picLocks noChangeAspect="1" noChangeArrowheads="1"/>
            </p:cNvPicPr>
            <p:nvPr/>
          </p:nvPicPr>
          <p:blipFill>
            <a:blip r:embed="rId5" cstate="print"/>
            <a:srcRect/>
            <a:stretch>
              <a:fillRect/>
            </a:stretch>
          </p:blipFill>
          <p:spPr bwMode="auto">
            <a:xfrm>
              <a:off x="4716016" y="4437112"/>
              <a:ext cx="4392488" cy="914450"/>
            </a:xfrm>
            <a:prstGeom prst="rect">
              <a:avLst/>
            </a:prstGeom>
            <a:noFill/>
            <a:ln w="9525">
              <a:solidFill>
                <a:schemeClr val="tx1"/>
              </a:solidFill>
              <a:miter lim="800000"/>
              <a:headEnd/>
              <a:tailEnd/>
            </a:ln>
          </p:spPr>
        </p:pic>
        <p:pic>
          <p:nvPicPr>
            <p:cNvPr id="3076" name="Picture 4"/>
            <p:cNvPicPr>
              <a:picLocks noChangeAspect="1" noChangeArrowheads="1"/>
            </p:cNvPicPr>
            <p:nvPr/>
          </p:nvPicPr>
          <p:blipFill>
            <a:blip r:embed="rId6" cstate="print"/>
            <a:srcRect/>
            <a:stretch>
              <a:fillRect/>
            </a:stretch>
          </p:blipFill>
          <p:spPr bwMode="auto">
            <a:xfrm>
              <a:off x="4716016" y="5373216"/>
              <a:ext cx="4009508" cy="792088"/>
            </a:xfrm>
            <a:prstGeom prst="rect">
              <a:avLst/>
            </a:prstGeom>
            <a:noFill/>
            <a:ln w="9525">
              <a:solidFill>
                <a:schemeClr val="tx1"/>
              </a:solidFill>
              <a:miter lim="800000"/>
              <a:headEnd/>
              <a:tailEnd/>
            </a:ln>
          </p:spPr>
        </p:pic>
      </p:grpSp>
      <p:pic>
        <p:nvPicPr>
          <p:cNvPr id="3077" name="Picture 5"/>
          <p:cNvPicPr>
            <a:picLocks noChangeAspect="1" noChangeArrowheads="1"/>
          </p:cNvPicPr>
          <p:nvPr/>
        </p:nvPicPr>
        <p:blipFill>
          <a:blip r:embed="rId7" cstate="print"/>
          <a:srcRect/>
          <a:stretch>
            <a:fillRect/>
          </a:stretch>
        </p:blipFill>
        <p:spPr bwMode="auto">
          <a:xfrm>
            <a:off x="395536" y="5211663"/>
            <a:ext cx="4032448" cy="809625"/>
          </a:xfrm>
          <a:prstGeom prst="rect">
            <a:avLst/>
          </a:prstGeom>
          <a:noFill/>
          <a:ln w="9525">
            <a:noFill/>
            <a:miter lim="800000"/>
            <a:headEnd/>
            <a:tailEnd/>
          </a:ln>
        </p:spPr>
      </p:pic>
      <p:grpSp>
        <p:nvGrpSpPr>
          <p:cNvPr id="5" name="组合 18"/>
          <p:cNvGrpSpPr/>
          <p:nvPr/>
        </p:nvGrpSpPr>
        <p:grpSpPr>
          <a:xfrm>
            <a:off x="5076055" y="947518"/>
            <a:ext cx="3888433" cy="3250506"/>
            <a:chOff x="5076055" y="947518"/>
            <a:chExt cx="3888433" cy="3250506"/>
          </a:xfrm>
        </p:grpSpPr>
        <p:grpSp>
          <p:nvGrpSpPr>
            <p:cNvPr id="7" name="组合 16"/>
            <p:cNvGrpSpPr/>
            <p:nvPr/>
          </p:nvGrpSpPr>
          <p:grpSpPr>
            <a:xfrm>
              <a:off x="5076055" y="947518"/>
              <a:ext cx="1944217" cy="3250506"/>
              <a:chOff x="5076055" y="947518"/>
              <a:chExt cx="1944217" cy="3250506"/>
            </a:xfrm>
          </p:grpSpPr>
          <p:pic>
            <p:nvPicPr>
              <p:cNvPr id="15" name="图片 14" descr="E_obesa_symmetrica_ies.jpg"/>
              <p:cNvPicPr>
                <a:picLocks noChangeAspect="1"/>
              </p:cNvPicPr>
              <p:nvPr/>
            </p:nvPicPr>
            <p:blipFill>
              <a:blip r:embed="rId8" cstate="print"/>
              <a:stretch>
                <a:fillRect/>
              </a:stretch>
            </p:blipFill>
            <p:spPr>
              <a:xfrm>
                <a:off x="5076056" y="947518"/>
                <a:ext cx="1917700" cy="1676400"/>
              </a:xfrm>
              <a:prstGeom prst="rect">
                <a:avLst/>
              </a:prstGeom>
              <a:ln w="38100">
                <a:solidFill>
                  <a:srgbClr val="000099"/>
                </a:solidFill>
              </a:ln>
            </p:spPr>
          </p:pic>
          <p:pic>
            <p:nvPicPr>
              <p:cNvPr id="16" name="图片 15" descr="220px-Euphorbia_February_2008-2.jpg"/>
              <p:cNvPicPr>
                <a:picLocks noChangeAspect="1"/>
              </p:cNvPicPr>
              <p:nvPr/>
            </p:nvPicPr>
            <p:blipFill>
              <a:blip r:embed="rId9" cstate="print"/>
              <a:stretch>
                <a:fillRect/>
              </a:stretch>
            </p:blipFill>
            <p:spPr>
              <a:xfrm>
                <a:off x="5076055" y="2747717"/>
                <a:ext cx="1944217" cy="1450307"/>
              </a:xfrm>
              <a:prstGeom prst="rect">
                <a:avLst/>
              </a:prstGeom>
              <a:ln w="38100">
                <a:solidFill>
                  <a:srgbClr val="000099"/>
                </a:solidFill>
              </a:ln>
            </p:spPr>
          </p:pic>
        </p:grpSp>
        <p:pic>
          <p:nvPicPr>
            <p:cNvPr id="18" name="图片 17" descr="Euphorbia_milii_-_flower_view01.jpg"/>
            <p:cNvPicPr>
              <a:picLocks noChangeAspect="1"/>
            </p:cNvPicPr>
            <p:nvPr/>
          </p:nvPicPr>
          <p:blipFill>
            <a:blip r:embed="rId10" cstate="print"/>
            <a:stretch>
              <a:fillRect/>
            </a:stretch>
          </p:blipFill>
          <p:spPr>
            <a:xfrm>
              <a:off x="7236296" y="2747718"/>
              <a:ext cx="1728192" cy="1440160"/>
            </a:xfrm>
            <a:prstGeom prst="rect">
              <a:avLst/>
            </a:prstGeom>
            <a:ln w="38100">
              <a:solidFill>
                <a:srgbClr val="000099"/>
              </a:solid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323528" y="2564904"/>
            <a:ext cx="8640960" cy="1048544"/>
          </a:xfrm>
          <a:prstGeom prst="rect">
            <a:avLst/>
          </a:prstGeom>
        </p:spPr>
        <p:txBody>
          <a:bodyPr/>
          <a:lstStyle/>
          <a:p>
            <a:pPr lvl="0" algn="ctr" eaLnBrk="0" hangingPunct="0">
              <a:defRPr/>
            </a:pPr>
            <a:r>
              <a:rPr lang="zh-CN" altLang="en-US" sz="3600" b="1" kern="0" dirty="0" smtClean="0">
                <a:solidFill>
                  <a:srgbClr val="C00000"/>
                </a:solidFill>
                <a:latin typeface="+mj-lt"/>
                <a:ea typeface="+mj-ea"/>
                <a:cs typeface="+mj-cs"/>
              </a:rPr>
              <a:t>大图搜索的数据技术</a:t>
            </a:r>
            <a:endParaRPr lang="zh-CN" altLang="en-US" sz="2800" b="1" kern="0" dirty="0" smtClean="0">
              <a:solidFill>
                <a:srgbClr val="C00000"/>
              </a:solidFill>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C00000"/>
                </a:solidFill>
                <a:effectLst/>
                <a:uLnTx/>
                <a:uFillTx/>
                <a:latin typeface="+mj-lt"/>
                <a:ea typeface="+mj-ea"/>
                <a:cs typeface="+mj-cs"/>
              </a:rPr>
              <a:t>Data Techniques for Big Graph Search</a:t>
            </a:r>
          </a:p>
        </p:txBody>
      </p:sp>
      <p:sp>
        <p:nvSpPr>
          <p:cNvPr id="5" name="矩形 4"/>
          <p:cNvSpPr/>
          <p:nvPr/>
        </p:nvSpPr>
        <p:spPr>
          <a:xfrm>
            <a:off x="3059832" y="3717032"/>
            <a:ext cx="3600400"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Q(</a:t>
            </a:r>
            <a:r>
              <a:rPr lang="en-US" altLang="zh-CN" sz="4000" b="1" dirty="0" smtClean="0">
                <a:ln w="1905"/>
                <a:solidFill>
                  <a:srgbClr val="FF0000"/>
                </a:solidFill>
                <a:effectLst>
                  <a:innerShdw blurRad="69850" dist="43180" dir="5400000">
                    <a:srgbClr val="000000">
                      <a:alpha val="65000"/>
                    </a:srgbClr>
                  </a:innerShdw>
                </a:effectLst>
              </a:rPr>
              <a:t>D</a:t>
            </a:r>
            <a:r>
              <a:rPr lang="en-US" altLang="zh-CN" sz="4000" b="1" dirty="0" smtClean="0">
                <a:ln w="1905"/>
                <a:effectLst>
                  <a:innerShdw blurRad="69850" dist="43180" dir="5400000">
                    <a:srgbClr val="000000">
                      <a:alpha val="65000"/>
                    </a:srgbClr>
                  </a:innerShdw>
                </a:effectLst>
              </a:rPr>
              <a:t>)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数据近似技术</a:t>
            </a:r>
            <a:endParaRPr lang="zh-CN" altLang="en-US" sz="3600" b="1" dirty="0">
              <a:solidFill>
                <a:srgbClr val="C00000"/>
              </a:solidFill>
              <a:latin typeface="Arial Unicode MS" pitchFamily="34" charset="-122"/>
              <a:ea typeface="黑体" pitchFamily="49" charset="-122"/>
            </a:endParaRPr>
          </a:p>
        </p:txBody>
      </p:sp>
      <p:sp>
        <p:nvSpPr>
          <p:cNvPr id="5" name="内容占位符 2"/>
          <p:cNvSpPr>
            <a:spLocks noChangeArrowheads="1"/>
          </p:cNvSpPr>
          <p:nvPr/>
        </p:nvSpPr>
        <p:spPr bwMode="auto">
          <a:xfrm>
            <a:off x="251520" y="1052736"/>
            <a:ext cx="8712968" cy="1224136"/>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zh-CN" altLang="en-US" sz="2400" dirty="0" smtClean="0">
                <a:solidFill>
                  <a:srgbClr val="FF0000"/>
                </a:solidFill>
                <a:latin typeface="+mj-lt"/>
                <a:ea typeface="黑体" pitchFamily="49" charset="-122"/>
                <a:cs typeface="Times New Roman" pitchFamily="18" charset="0"/>
              </a:rPr>
              <a:t>主要思想</a:t>
            </a:r>
            <a:r>
              <a:rPr lang="zh-CN" altLang="en-US" sz="2400" dirty="0" smtClean="0">
                <a:solidFill>
                  <a:srgbClr val="000000"/>
                </a:solidFill>
                <a:latin typeface="+mj-lt"/>
                <a:ea typeface="黑体" pitchFamily="49" charset="-122"/>
                <a:cs typeface="Times New Roman" pitchFamily="18" charset="0"/>
              </a:rPr>
              <a:t>：对一类查询复杂性高的查询语言</a:t>
            </a:r>
            <a:r>
              <a:rPr lang="en-US" altLang="zh-CN" sz="2400" dirty="0" smtClean="0">
                <a:latin typeface="+mj-lt"/>
                <a:ea typeface="黑体" pitchFamily="49" charset="-122"/>
                <a:cs typeface="Times New Roman" pitchFamily="18" charset="0"/>
              </a:rPr>
              <a:t>Q</a:t>
            </a:r>
            <a:r>
              <a:rPr lang="en-US" altLang="zh-CN" sz="2400" dirty="0" smtClean="0">
                <a:solidFill>
                  <a:srgbClr val="000000"/>
                </a:solidFill>
                <a:latin typeface="+mj-lt"/>
                <a:ea typeface="黑体" pitchFamily="49" charset="-122"/>
                <a:cs typeface="Times New Roman" pitchFamily="18" charset="0"/>
              </a:rPr>
              <a:t> </a:t>
            </a:r>
            <a:r>
              <a:rPr lang="zh-CN" altLang="en-US" sz="2400" dirty="0" smtClean="0">
                <a:solidFill>
                  <a:srgbClr val="000000"/>
                </a:solidFill>
                <a:latin typeface="+mj-lt"/>
                <a:ea typeface="黑体" pitchFamily="49" charset="-122"/>
                <a:cs typeface="Times New Roman" pitchFamily="18" charset="0"/>
              </a:rPr>
              <a:t>，将查询数据</a:t>
            </a:r>
            <a:r>
              <a:rPr lang="en-US" altLang="zh-CN" sz="2400" dirty="0" smtClean="0">
                <a:solidFill>
                  <a:srgbClr val="C00000"/>
                </a:solidFill>
                <a:latin typeface="+mj-lt"/>
                <a:ea typeface="黑体" pitchFamily="49" charset="-122"/>
                <a:cs typeface="Times New Roman" pitchFamily="18" charset="0"/>
              </a:rPr>
              <a:t>D</a:t>
            </a:r>
            <a:r>
              <a:rPr lang="zh-CN" altLang="en-US" sz="2400" dirty="0" smtClean="0">
                <a:solidFill>
                  <a:srgbClr val="000000"/>
                </a:solidFill>
                <a:latin typeface="+mj-lt"/>
                <a:ea typeface="黑体" pitchFamily="49" charset="-122"/>
                <a:cs typeface="Times New Roman" pitchFamily="18" charset="0"/>
              </a:rPr>
              <a:t>变换机器能够高效处理的较小量</a:t>
            </a:r>
            <a:r>
              <a:rPr lang="en-US" altLang="zh-CN" sz="2400" dirty="0" smtClean="0">
                <a:solidFill>
                  <a:srgbClr val="C00000"/>
                </a:solidFill>
                <a:latin typeface="+mj-lt"/>
                <a:ea typeface="黑体" pitchFamily="49" charset="-122"/>
                <a:cs typeface="Times New Roman" pitchFamily="18" charset="0"/>
              </a:rPr>
              <a:t>D’ </a:t>
            </a:r>
            <a:r>
              <a:rPr lang="zh-CN" altLang="en-US" sz="2400" dirty="0" smtClean="0">
                <a:latin typeface="+mj-lt"/>
                <a:ea typeface="黑体" pitchFamily="49" charset="-122"/>
                <a:cs typeface="Times New Roman" pitchFamily="18" charset="0"/>
              </a:rPr>
              <a:t>，并且尽量不影响查询结果的准确性。</a:t>
            </a:r>
            <a:endParaRPr lang="en-GB" altLang="zh-CN" sz="2400" dirty="0">
              <a:latin typeface="+mj-lt"/>
              <a:ea typeface="黑体" pitchFamily="49" charset="-122"/>
              <a:cs typeface="Times New Roman" pitchFamily="18" charset="0"/>
            </a:endParaRPr>
          </a:p>
        </p:txBody>
      </p:sp>
      <p:grpSp>
        <p:nvGrpSpPr>
          <p:cNvPr id="3" name="组合 15"/>
          <p:cNvGrpSpPr/>
          <p:nvPr/>
        </p:nvGrpSpPr>
        <p:grpSpPr>
          <a:xfrm>
            <a:off x="2555776" y="2420888"/>
            <a:ext cx="4101097" cy="935534"/>
            <a:chOff x="2555776" y="3789040"/>
            <a:chExt cx="4101097" cy="935534"/>
          </a:xfrm>
        </p:grpSpPr>
        <p:sp>
          <p:nvSpPr>
            <p:cNvPr id="6" name="TextBox 3"/>
            <p:cNvSpPr txBox="1">
              <a:spLocks noChangeArrowheads="1"/>
            </p:cNvSpPr>
            <p:nvPr/>
          </p:nvSpPr>
          <p:spPr bwMode="auto">
            <a:xfrm>
              <a:off x="3347864" y="3789040"/>
              <a:ext cx="2592288" cy="584775"/>
            </a:xfrm>
            <a:prstGeom prst="rect">
              <a:avLst/>
            </a:prstGeom>
            <a:noFill/>
            <a:ln w="9525">
              <a:noFill/>
              <a:miter lim="800000"/>
              <a:headEnd/>
              <a:tailEnd/>
            </a:ln>
          </p:spPr>
          <p:txBody>
            <a:bodyPr wrap="square">
              <a:spAutoFit/>
            </a:bodyPr>
            <a:lstStyle/>
            <a:p>
              <a:pPr algn="ctr"/>
              <a:r>
                <a:rPr lang="zh-CN" altLang="en-US" sz="3200" dirty="0" smtClean="0">
                  <a:solidFill>
                    <a:srgbClr val="C00000"/>
                  </a:solidFill>
                  <a:latin typeface="Rockwell" pitchFamily="18" charset="0"/>
                  <a:sym typeface="Symbol" pitchFamily="18" charset="2"/>
                </a:rPr>
                <a:t> </a:t>
              </a:r>
              <a:r>
                <a:rPr lang="en-US" altLang="zh-CN" sz="2000" dirty="0" smtClean="0">
                  <a:solidFill>
                    <a:srgbClr val="C00000"/>
                  </a:solidFill>
                  <a:latin typeface="Rockwell" pitchFamily="18" charset="0"/>
                  <a:sym typeface="Symbol" pitchFamily="18" charset="2"/>
                </a:rPr>
                <a:t>approximation</a:t>
              </a:r>
              <a:endParaRPr lang="zh-CN" altLang="en-US" sz="2400" dirty="0">
                <a:latin typeface="Rockwell" pitchFamily="18" charset="0"/>
              </a:endParaRPr>
            </a:p>
          </p:txBody>
        </p:sp>
        <p:cxnSp>
          <p:nvCxnSpPr>
            <p:cNvPr id="7" name="Straight Arrow Connector 5"/>
            <p:cNvCxnSpPr/>
            <p:nvPr/>
          </p:nvCxnSpPr>
          <p:spPr bwMode="auto">
            <a:xfrm>
              <a:off x="3707879" y="4480099"/>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 name="TextBox 19"/>
            <p:cNvSpPr txBox="1">
              <a:spLocks noChangeArrowheads="1"/>
            </p:cNvSpPr>
            <p:nvPr/>
          </p:nvSpPr>
          <p:spPr bwMode="auto">
            <a:xfrm>
              <a:off x="2555776" y="4264199"/>
              <a:ext cx="885825" cy="460375"/>
            </a:xfrm>
            <a:prstGeom prst="rect">
              <a:avLst/>
            </a:prstGeom>
            <a:noFill/>
            <a:ln w="9525">
              <a:noFill/>
              <a:miter lim="800000"/>
              <a:headEnd/>
              <a:tailEnd/>
            </a:ln>
          </p:spPr>
          <p:txBody>
            <a:bodyPr wrap="none">
              <a:spAutoFit/>
            </a:bodyPr>
            <a:lstStyle/>
            <a:p>
              <a:pPr algn="ctr"/>
              <a:r>
                <a:rPr lang="en-US" altLang="zh-CN" sz="2400" dirty="0">
                  <a:latin typeface="Rockwell" pitchFamily="18" charset="0"/>
                  <a:sym typeface="Symbol" pitchFamily="18" charset="2"/>
                </a:rPr>
                <a:t>Q(</a:t>
              </a:r>
              <a:r>
                <a:rPr lang="en-GB" altLang="zh-CN" sz="2400" dirty="0">
                  <a:solidFill>
                    <a:srgbClr val="FF0000"/>
                  </a:solidFill>
                  <a:latin typeface="Rockwell" pitchFamily="18" charset="0"/>
                  <a:sym typeface="Symbol" pitchFamily="18" charset="2"/>
                </a:rPr>
                <a:t>D</a:t>
              </a:r>
              <a:r>
                <a:rPr lang="en-GB" altLang="zh-CN" sz="2400" dirty="0">
                  <a:latin typeface="Rockwell" pitchFamily="18" charset="0"/>
                  <a:sym typeface="Symbol" pitchFamily="18" charset="2"/>
                </a:rPr>
                <a:t>)</a:t>
              </a:r>
              <a:endParaRPr lang="zh-CN" altLang="en-US" sz="2400" dirty="0">
                <a:latin typeface="Rockwell" pitchFamily="18" charset="0"/>
              </a:endParaRPr>
            </a:p>
          </p:txBody>
        </p:sp>
        <p:sp>
          <p:nvSpPr>
            <p:cNvPr id="9" name="TextBox 19"/>
            <p:cNvSpPr txBox="1">
              <a:spLocks noChangeArrowheads="1"/>
            </p:cNvSpPr>
            <p:nvPr/>
          </p:nvSpPr>
          <p:spPr bwMode="auto">
            <a:xfrm>
              <a:off x="5603379" y="4221088"/>
              <a:ext cx="1053494" cy="461665"/>
            </a:xfrm>
            <a:prstGeom prst="rect">
              <a:avLst/>
            </a:prstGeom>
            <a:noFill/>
            <a:ln w="9525">
              <a:noFill/>
              <a:miter lim="800000"/>
              <a:headEnd/>
              <a:tailEnd/>
            </a:ln>
          </p:spPr>
          <p:txBody>
            <a:bodyPr wrap="none">
              <a:spAutoFit/>
            </a:bodyPr>
            <a:lstStyle/>
            <a:p>
              <a:pPr algn="ctr"/>
              <a:r>
                <a:rPr lang="en-US" altLang="zh-CN" sz="2400" dirty="0" smtClean="0">
                  <a:latin typeface="Rockwell" pitchFamily="18" charset="0"/>
                  <a:sym typeface="Symbol" pitchFamily="18" charset="2"/>
                </a:rPr>
                <a:t>Q</a:t>
              </a:r>
              <a:r>
                <a:rPr lang="en-US" altLang="zh-CN" sz="2400" dirty="0" smtClean="0">
                  <a:solidFill>
                    <a:srgbClr val="FF0000"/>
                  </a:solidFill>
                  <a:latin typeface="Rockwell" pitchFamily="18" charset="0"/>
                  <a:sym typeface="Symbol" pitchFamily="18" charset="2"/>
                </a:rPr>
                <a:t> </a:t>
              </a:r>
              <a:r>
                <a:rPr lang="en-US" altLang="zh-CN" sz="2400" dirty="0" smtClean="0">
                  <a:latin typeface="Rockwell" pitchFamily="18" charset="0"/>
                  <a:sym typeface="Symbol" pitchFamily="18" charset="2"/>
                </a:rPr>
                <a:t>(</a:t>
              </a:r>
              <a:r>
                <a:rPr lang="en-GB" altLang="zh-CN" sz="2400" dirty="0" smtClean="0">
                  <a:solidFill>
                    <a:srgbClr val="FF0000"/>
                  </a:solidFill>
                  <a:latin typeface="Rockwell" pitchFamily="18" charset="0"/>
                  <a:sym typeface="Symbol" pitchFamily="18" charset="2"/>
                </a:rPr>
                <a:t>D</a:t>
              </a:r>
              <a:r>
                <a:rPr lang="en-US" altLang="zh-CN" sz="2400" dirty="0" smtClean="0">
                  <a:solidFill>
                    <a:srgbClr val="FF0000"/>
                  </a:solidFill>
                  <a:latin typeface="Rockwell" pitchFamily="18" charset="0"/>
                  <a:sym typeface="Symbol" pitchFamily="18" charset="2"/>
                </a:rPr>
                <a:t>’</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grpSp>
      <p:sp>
        <p:nvSpPr>
          <p:cNvPr id="14" name="TextBox 13"/>
          <p:cNvSpPr txBox="1"/>
          <p:nvPr/>
        </p:nvSpPr>
        <p:spPr>
          <a:xfrm>
            <a:off x="35496" y="5838362"/>
            <a:ext cx="8999984" cy="470958"/>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zh-CN" altLang="en-US" sz="2400" b="1" dirty="0" smtClean="0">
                <a:solidFill>
                  <a:srgbClr val="FF0000"/>
                </a:solidFill>
                <a:latin typeface="Arial Unicode MS" pitchFamily="34" charset="-122"/>
                <a:ea typeface="黑体" pitchFamily="49" charset="-122"/>
                <a:cs typeface="Arial Unicode MS" pitchFamily="34" charset="-122"/>
                <a:sym typeface="Wingdings" pitchFamily="2" charset="2"/>
              </a:rPr>
              <a:t>挑战</a:t>
            </a:r>
            <a:r>
              <a:rPr lang="en-US" altLang="zh-CN" sz="2400" b="1" dirty="0" smtClean="0">
                <a:solidFill>
                  <a:schemeClr val="tx1"/>
                </a:solidFill>
                <a:latin typeface="Arial Unicode MS" pitchFamily="34" charset="-122"/>
                <a:ea typeface="黑体" pitchFamily="49" charset="-122"/>
                <a:cs typeface="Arial Unicode MS" pitchFamily="34" charset="-122"/>
                <a:sym typeface="Wingdings" pitchFamily="2" charset="2"/>
              </a:rPr>
              <a:t>: </a:t>
            </a:r>
            <a:r>
              <a:rPr lang="en-US" altLang="zh-CN" sz="2400" b="1" dirty="0" smtClean="0">
                <a:latin typeface="Arial Unicode MS" pitchFamily="34" charset="-122"/>
                <a:ea typeface="黑体" pitchFamily="49" charset="-122"/>
                <a:cs typeface="Arial Unicode MS" pitchFamily="34" charset="-122"/>
                <a:sym typeface="Wingdings" pitchFamily="2" charset="2"/>
              </a:rPr>
              <a:t> </a:t>
            </a:r>
            <a:r>
              <a:rPr lang="zh-CN" altLang="en-US" sz="2400" b="1" dirty="0" smtClean="0">
                <a:latin typeface="Arial Unicode MS" pitchFamily="34" charset="-122"/>
                <a:ea typeface="黑体" pitchFamily="49" charset="-122"/>
                <a:cs typeface="Arial Unicode MS" pitchFamily="34" charset="-122"/>
                <a:sym typeface="Wingdings" pitchFamily="2" charset="2"/>
              </a:rPr>
              <a:t>平衡查询的效率和查询的准确性</a:t>
            </a:r>
            <a:r>
              <a:rPr lang="en-US" altLang="zh-CN" sz="2400" b="1" dirty="0" smtClean="0">
                <a:solidFill>
                  <a:schemeClr val="tx1"/>
                </a:solidFill>
                <a:latin typeface="Arial Unicode MS" pitchFamily="34" charset="-122"/>
                <a:ea typeface="黑体" pitchFamily="49" charset="-122"/>
                <a:cs typeface="Arial Unicode MS" pitchFamily="34" charset="-122"/>
                <a:sym typeface="Wingdings" pitchFamily="2" charset="2"/>
              </a:rPr>
              <a:t>!</a:t>
            </a:r>
            <a:endParaRPr lang="en-US" altLang="zh-CN" sz="2400" b="1" dirty="0">
              <a:solidFill>
                <a:schemeClr val="tx1"/>
              </a:solidFill>
              <a:latin typeface="Arial Unicode MS" pitchFamily="34" charset="-122"/>
              <a:ea typeface="黑体" pitchFamily="49" charset="-122"/>
              <a:cs typeface="Arial Unicode MS" pitchFamily="34" charset="-122"/>
              <a:sym typeface="Wingdings" pitchFamily="2" charset="2"/>
            </a:endParaRPr>
          </a:p>
        </p:txBody>
      </p:sp>
      <p:grpSp>
        <p:nvGrpSpPr>
          <p:cNvPr id="10" name="组合 17"/>
          <p:cNvGrpSpPr/>
          <p:nvPr/>
        </p:nvGrpSpPr>
        <p:grpSpPr>
          <a:xfrm>
            <a:off x="1331640" y="3935958"/>
            <a:ext cx="6768752" cy="1581274"/>
            <a:chOff x="1331640" y="2564904"/>
            <a:chExt cx="6768752" cy="1581274"/>
          </a:xfrm>
        </p:grpSpPr>
        <p:sp>
          <p:nvSpPr>
            <p:cNvPr id="16" name="TextBox 19"/>
            <p:cNvSpPr txBox="1">
              <a:spLocks noChangeArrowheads="1"/>
            </p:cNvSpPr>
            <p:nvPr/>
          </p:nvSpPr>
          <p:spPr bwMode="auto">
            <a:xfrm>
              <a:off x="2339752" y="3068960"/>
              <a:ext cx="4680520" cy="1077218"/>
            </a:xfrm>
            <a:prstGeom prst="rect">
              <a:avLst/>
            </a:prstGeom>
            <a:noFill/>
            <a:ln w="9525">
              <a:noFill/>
              <a:miter lim="800000"/>
              <a:headEnd/>
              <a:tailEnd/>
            </a:ln>
          </p:spPr>
          <p:txBody>
            <a:bodyPr wrap="square">
              <a:spAutoFit/>
            </a:bodyPr>
            <a:lstStyle/>
            <a:p>
              <a:pPr algn="ctr"/>
              <a:r>
                <a:rPr lang="en-GB" altLang="zh-CN" sz="2400" dirty="0" smtClean="0">
                  <a:solidFill>
                    <a:srgbClr val="FF0000"/>
                  </a:solidFill>
                  <a:latin typeface="Rockwell" pitchFamily="18" charset="0"/>
                  <a:sym typeface="Symbol" pitchFamily="18" charset="2"/>
                </a:rPr>
                <a:t>D</a:t>
              </a:r>
              <a:r>
                <a:rPr lang="en-GB" altLang="zh-CN" sz="2400" dirty="0" smtClean="0">
                  <a:latin typeface="Rockwell" pitchFamily="18" charset="0"/>
                  <a:sym typeface="Symbol" pitchFamily="18" charset="2"/>
                </a:rPr>
                <a:t>   </a:t>
              </a:r>
              <a:r>
                <a:rPr lang="en-US" altLang="zh-CN" sz="2400" dirty="0" smtClean="0">
                  <a:latin typeface="Rockwell" pitchFamily="18" charset="0"/>
                  <a:sym typeface="Symbol" pitchFamily="18" charset="2"/>
                </a:rPr>
                <a:t>=  HARD(</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 SOFT(</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a:t>
              </a:r>
            </a:p>
            <a:p>
              <a:pPr algn="ctr"/>
              <a:r>
                <a:rPr lang="en-US" altLang="zh-CN" sz="2400" dirty="0" smtClean="0">
                  <a:solidFill>
                    <a:srgbClr val="FF0000"/>
                  </a:solidFill>
                  <a:latin typeface="Rockwell" pitchFamily="18" charset="0"/>
                  <a:sym typeface="Symbol" pitchFamily="18" charset="2"/>
                </a:rPr>
                <a:t>                               </a:t>
              </a:r>
              <a:r>
                <a:rPr lang="en-US" altLang="zh-CN" sz="4000" b="1" dirty="0" smtClean="0">
                  <a:solidFill>
                    <a:srgbClr val="FF0000"/>
                  </a:solidFill>
                  <a:latin typeface="Rockwell" pitchFamily="18" charset="0"/>
                  <a:sym typeface="Symbol" pitchFamily="18" charset="2"/>
                </a:rPr>
                <a:t>×</a:t>
              </a:r>
              <a:endParaRPr lang="zh-CN" altLang="en-US" sz="2400" b="1" dirty="0">
                <a:latin typeface="Rockwell" pitchFamily="18" charset="0"/>
              </a:endParaRPr>
            </a:p>
          </p:txBody>
        </p:sp>
        <p:sp>
          <p:nvSpPr>
            <p:cNvPr id="17" name="矩形 16"/>
            <p:cNvSpPr/>
            <p:nvPr/>
          </p:nvSpPr>
          <p:spPr>
            <a:xfrm>
              <a:off x="1331640" y="2564904"/>
              <a:ext cx="6768752" cy="400110"/>
            </a:xfrm>
            <a:prstGeom prst="rect">
              <a:avLst/>
            </a:prstGeom>
          </p:spPr>
          <p:txBody>
            <a:bodyPr wrap="square">
              <a:spAutoFit/>
            </a:bodyPr>
            <a:lstStyle/>
            <a:p>
              <a:pPr algn="ctr"/>
              <a:r>
                <a:rPr lang="zh-CN" altLang="en-US" sz="2000" b="1" dirty="0" smtClean="0">
                  <a:solidFill>
                    <a:srgbClr val="FF0000"/>
                  </a:solidFill>
                  <a:ea typeface="黑体" pitchFamily="49" charset="-122"/>
                </a:rPr>
                <a:t>二八定律</a:t>
              </a:r>
              <a:r>
                <a:rPr lang="zh-CN" altLang="en-US" sz="2000" b="1" dirty="0" smtClean="0">
                  <a:ea typeface="黑体" pitchFamily="49" charset="-122"/>
                </a:rPr>
                <a:t>：</a:t>
              </a:r>
              <a:r>
                <a:rPr lang="zh-CN" altLang="en-US" sz="2000" dirty="0" smtClean="0">
                  <a:ea typeface="黑体" pitchFamily="49" charset="-122"/>
                </a:rPr>
                <a:t>在众多现象中，</a:t>
              </a:r>
              <a:r>
                <a:rPr lang="en-US" altLang="zh-CN" sz="2000" dirty="0" smtClean="0">
                  <a:ea typeface="黑体" pitchFamily="49" charset="-122"/>
                </a:rPr>
                <a:t>80%</a:t>
              </a:r>
              <a:r>
                <a:rPr lang="zh-CN" altLang="en-US" sz="2000" dirty="0" smtClean="0">
                  <a:ea typeface="黑体" pitchFamily="49" charset="-122"/>
                </a:rPr>
                <a:t>的结果取决于</a:t>
              </a:r>
              <a:r>
                <a:rPr lang="en-US" altLang="zh-CN" sz="2000" dirty="0" smtClean="0">
                  <a:ea typeface="黑体" pitchFamily="49" charset="-122"/>
                </a:rPr>
                <a:t>20%</a:t>
              </a:r>
              <a:r>
                <a:rPr lang="zh-CN" altLang="en-US" sz="2000" dirty="0" smtClean="0">
                  <a:ea typeface="黑体" pitchFamily="49" charset="-122"/>
                </a:rPr>
                <a:t>的原因</a:t>
              </a:r>
              <a:endParaRPr lang="zh-CN" altLang="en-US" sz="2000" dirty="0">
                <a:ea typeface="黑体" pitchFamily="49" charset="-122"/>
              </a:endParaRPr>
            </a:p>
          </p:txBody>
        </p:sp>
      </p:gr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如一，网络异常检测</a:t>
            </a:r>
            <a:endParaRPr lang="zh-CN" altLang="en-US" sz="3600" dirty="0"/>
          </a:p>
        </p:txBody>
      </p:sp>
      <p:sp>
        <p:nvSpPr>
          <p:cNvPr id="3" name="内容占位符 2"/>
          <p:cNvSpPr>
            <a:spLocks noGrp="1"/>
          </p:cNvSpPr>
          <p:nvPr>
            <p:ph idx="1"/>
          </p:nvPr>
        </p:nvSpPr>
        <p:spPr>
          <a:xfrm>
            <a:off x="69696" y="908720"/>
            <a:ext cx="4718328" cy="1636804"/>
          </a:xfrm>
        </p:spPr>
        <p:txBody>
          <a:bodyPr/>
          <a:lstStyle/>
          <a:p>
            <a:pPr>
              <a:buNone/>
            </a:pPr>
            <a:r>
              <a:rPr lang="en-US" altLang="zh-CN" sz="2400" dirty="0" smtClean="0">
                <a:solidFill>
                  <a:srgbClr val="FF0000"/>
                </a:solidFill>
                <a:latin typeface="+mj-lt"/>
              </a:rPr>
              <a:t>Structural hole theory </a:t>
            </a:r>
            <a:r>
              <a:rPr lang="en-US" altLang="zh-CN" sz="2400" baseline="30000" dirty="0" smtClean="0">
                <a:latin typeface="+mj-lt"/>
              </a:rPr>
              <a:t>[</a:t>
            </a:r>
            <a:r>
              <a:rPr lang="en-US" altLang="zh-CN" sz="2400" baseline="30000" dirty="0" smtClean="0">
                <a:ea typeface="黑体" pitchFamily="49" charset="-122"/>
              </a:rPr>
              <a:t>Burt </a:t>
            </a:r>
            <a:r>
              <a:rPr lang="en-US" altLang="zh-CN" sz="2400" baseline="30000" dirty="0" smtClean="0">
                <a:latin typeface="+mj-lt"/>
              </a:rPr>
              <a:t>1992,2004]</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endParaRPr lang="zh-CN" altLang="en-US" dirty="0" smtClean="0">
              <a:latin typeface="+mj-lt"/>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sp>
        <p:nvSpPr>
          <p:cNvPr id="9" name="矩形 8"/>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0" name="图片 9" descr="download-burt.jpg"/>
          <p:cNvPicPr>
            <a:picLocks noChangeAspect="1"/>
          </p:cNvPicPr>
          <p:nvPr/>
        </p:nvPicPr>
        <p:blipFill>
          <a:blip r:embed="rId3" cstate="print"/>
          <a:stretch>
            <a:fillRect/>
          </a:stretch>
        </p:blipFill>
        <p:spPr>
          <a:xfrm>
            <a:off x="7524328" y="881357"/>
            <a:ext cx="1584176" cy="2043587"/>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35496" y="2420888"/>
            <a:ext cx="3667125" cy="2847975"/>
          </a:xfrm>
          <a:prstGeom prst="rect">
            <a:avLst/>
          </a:prstGeom>
          <a:noFill/>
          <a:ln w="9525">
            <a:noFill/>
            <a:miter lim="800000"/>
            <a:headEnd/>
            <a:tailEnd/>
          </a:ln>
        </p:spPr>
      </p:pic>
      <p:sp>
        <p:nvSpPr>
          <p:cNvPr id="12" name="矩形 11"/>
          <p:cNvSpPr/>
          <p:nvPr/>
        </p:nvSpPr>
        <p:spPr>
          <a:xfrm>
            <a:off x="251520" y="5446965"/>
            <a:ext cx="8568952" cy="646331"/>
          </a:xfrm>
          <a:prstGeom prst="rect">
            <a:avLst/>
          </a:prstGeom>
        </p:spPr>
        <p:txBody>
          <a:bodyPr wrap="square">
            <a:spAutoFit/>
          </a:bodyPr>
          <a:lstStyle/>
          <a:p>
            <a:r>
              <a:rPr lang="en-US" altLang="zh-CN" dirty="0" smtClean="0">
                <a:solidFill>
                  <a:srgbClr val="FF0000"/>
                </a:solidFill>
              </a:rPr>
              <a:t>Node A (brokers) </a:t>
            </a:r>
            <a:r>
              <a:rPr lang="en-US" altLang="zh-CN" dirty="0" smtClean="0"/>
              <a:t>is more likely to get novel information than node B, even though they have the same number of links. </a:t>
            </a:r>
            <a:endParaRPr lang="zh-CN" altLang="en-US" dirty="0"/>
          </a:p>
        </p:txBody>
      </p:sp>
      <p:sp>
        <p:nvSpPr>
          <p:cNvPr id="13" name="矩形 12"/>
          <p:cNvSpPr/>
          <p:nvPr/>
        </p:nvSpPr>
        <p:spPr>
          <a:xfrm>
            <a:off x="5932437" y="3582049"/>
            <a:ext cx="3104059" cy="923330"/>
          </a:xfrm>
          <a:prstGeom prst="rect">
            <a:avLst/>
          </a:prstGeom>
        </p:spPr>
        <p:txBody>
          <a:bodyPr wrap="square">
            <a:spAutoFit/>
          </a:bodyPr>
          <a:lstStyle/>
          <a:p>
            <a:r>
              <a:rPr lang="en-US" altLang="zh-CN" b="1" dirty="0" smtClean="0">
                <a:solidFill>
                  <a:srgbClr val="FF0000"/>
                </a:solidFill>
              </a:rPr>
              <a:t>Bridge counts: </a:t>
            </a:r>
            <a:r>
              <a:rPr lang="en-US" altLang="zh-CN" dirty="0" smtClean="0"/>
              <a:t>a simple and intuitive measure of structural holes in a network. </a:t>
            </a:r>
            <a:endParaRPr lang="en-US" altLang="zh-CN" dirty="0"/>
          </a:p>
        </p:txBody>
      </p:sp>
      <p:sp>
        <p:nvSpPr>
          <p:cNvPr id="11" name="矩形 10"/>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smtClean="0">
                <a:ea typeface="黑体" pitchFamily="49" charset="-122"/>
              </a:rPr>
              <a:t>Burt, Ronald S. (1992). Structural holes: the social structure of competition. Harvard University Press.</a:t>
            </a:r>
          </a:p>
          <a:p>
            <a:r>
              <a:rPr lang="en-US" altLang="zh-CN" sz="1400" dirty="0" smtClean="0">
                <a:ea typeface="黑体" pitchFamily="49" charset="-122"/>
              </a:rPr>
              <a:t>Burt, Ronald S. (2004). Structural Holes and Good Ideas. </a:t>
            </a:r>
            <a:r>
              <a:rPr lang="en-US" altLang="zh-CN" sz="1400" b="1" dirty="0" smtClean="0">
                <a:solidFill>
                  <a:srgbClr val="CC3300"/>
                </a:solidFill>
                <a:ea typeface="黑体" pitchFamily="49" charset="-122"/>
              </a:rPr>
              <a:t>American Journal of Sociology</a:t>
            </a:r>
            <a:r>
              <a:rPr lang="en-US" altLang="zh-CN" sz="1400" dirty="0" smtClean="0">
                <a:ea typeface="黑体" pitchFamily="49" charset="-122"/>
              </a:rPr>
              <a:t> 110 (2): 349–399.</a:t>
            </a:r>
            <a:endParaRPr lang="zh-CN" altLang="en-US" sz="1400" dirty="0" smtClean="0">
              <a:ea typeface="黑体" pitchFamily="49" charset="-122"/>
            </a:endParaRPr>
          </a:p>
        </p:txBody>
      </p:sp>
      <p:pic>
        <p:nvPicPr>
          <p:cNvPr id="1027" name="Picture 3"/>
          <p:cNvPicPr>
            <a:picLocks noChangeAspect="1" noChangeArrowheads="1"/>
          </p:cNvPicPr>
          <p:nvPr/>
        </p:nvPicPr>
        <p:blipFill>
          <a:blip r:embed="rId5" cstate="print"/>
          <a:srcRect/>
          <a:stretch>
            <a:fillRect/>
          </a:stretch>
        </p:blipFill>
        <p:spPr bwMode="auto">
          <a:xfrm>
            <a:off x="3735685" y="2780928"/>
            <a:ext cx="2276475" cy="2390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如一，网络异常检测</a:t>
            </a:r>
            <a:endParaRPr lang="zh-CN" altLang="en-US" sz="3600" dirty="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36</a:t>
            </a:fld>
            <a:endParaRPr lang="zh-CN" altLang="en-US" dirty="0"/>
          </a:p>
        </p:txBody>
      </p:sp>
      <p:sp>
        <p:nvSpPr>
          <p:cNvPr id="11" name="矩形 10"/>
          <p:cNvSpPr/>
          <p:nvPr/>
        </p:nvSpPr>
        <p:spPr>
          <a:xfrm>
            <a:off x="467544" y="3174067"/>
            <a:ext cx="8208912" cy="830997"/>
          </a:xfrm>
          <a:prstGeom prst="rect">
            <a:avLst/>
          </a:prstGeom>
        </p:spPr>
        <p:txBody>
          <a:bodyPr wrap="square">
            <a:spAutoFit/>
          </a:bodyPr>
          <a:lstStyle/>
          <a:p>
            <a:pPr algn="ctr"/>
            <a:r>
              <a:rPr lang="en-US" altLang="zh-CN" sz="2400" dirty="0" smtClean="0">
                <a:solidFill>
                  <a:srgbClr val="FF0000"/>
                </a:solidFill>
              </a:rPr>
              <a:t>How to detect social brokers?</a:t>
            </a:r>
          </a:p>
          <a:p>
            <a:pPr algn="ctr"/>
            <a:r>
              <a:rPr lang="en-US" altLang="zh-CN" sz="2400" dirty="0" smtClean="0">
                <a:solidFill>
                  <a:srgbClr val="FF0000"/>
                </a:solidFill>
              </a:rPr>
              <a:t>A formal quantitative  definition is needed in the first place! </a:t>
            </a:r>
            <a:endParaRPr lang="zh-CN" altLang="en-US" sz="2400" dirty="0">
              <a:solidFill>
                <a:srgbClr val="FF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1691680" y="4797152"/>
            <a:ext cx="6091268" cy="1008112"/>
          </a:xfrm>
          <a:prstGeom prst="rect">
            <a:avLst/>
          </a:prstGeom>
          <a:noFill/>
          <a:ln w="9525">
            <a:noFill/>
            <a:miter lim="800000"/>
            <a:headEnd/>
            <a:tailEnd/>
          </a:ln>
        </p:spPr>
      </p:pic>
      <p:sp>
        <p:nvSpPr>
          <p:cNvPr id="14" name="矩形 13"/>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
        <p:nvSpPr>
          <p:cNvPr id="15" name="矩形 14"/>
          <p:cNvSpPr/>
          <p:nvPr/>
        </p:nvSpPr>
        <p:spPr>
          <a:xfrm>
            <a:off x="251520" y="4211796"/>
            <a:ext cx="8712968" cy="369332"/>
          </a:xfrm>
          <a:prstGeom prst="rect">
            <a:avLst/>
          </a:prstGeom>
        </p:spPr>
        <p:txBody>
          <a:bodyPr wrap="square">
            <a:spAutoFit/>
          </a:bodyPr>
          <a:lstStyle/>
          <a:p>
            <a:r>
              <a:rPr lang="zh-CN" altLang="en-US" dirty="0" smtClean="0">
                <a:solidFill>
                  <a:srgbClr val="FF0000"/>
                </a:solidFill>
                <a:latin typeface="黑体" pitchFamily="49" charset="-122"/>
                <a:ea typeface="黑体" pitchFamily="49" charset="-122"/>
              </a:rPr>
              <a:t>定义</a:t>
            </a:r>
            <a:r>
              <a:rPr lang="en-US" altLang="zh-CN" dirty="0" smtClean="0"/>
              <a:t>: Those nodes that connect to a number of diverse influential communities.</a:t>
            </a:r>
          </a:p>
        </p:txBody>
      </p:sp>
      <p:sp>
        <p:nvSpPr>
          <p:cNvPr id="13" name="内容占位符 2"/>
          <p:cNvSpPr>
            <a:spLocks noGrp="1"/>
          </p:cNvSpPr>
          <p:nvPr>
            <p:ph idx="1"/>
          </p:nvPr>
        </p:nvSpPr>
        <p:spPr>
          <a:xfrm>
            <a:off x="69696" y="908720"/>
            <a:ext cx="4502304" cy="1636804"/>
          </a:xfrm>
        </p:spPr>
        <p:txBody>
          <a:bodyPr/>
          <a:lstStyle/>
          <a:p>
            <a:pPr>
              <a:buNone/>
            </a:pPr>
            <a:r>
              <a:rPr lang="en-US" altLang="zh-CN" sz="2400" dirty="0" smtClean="0">
                <a:solidFill>
                  <a:srgbClr val="FF0000"/>
                </a:solidFill>
                <a:latin typeface="+mj-lt"/>
              </a:rPr>
              <a:t>Structural hole theory </a:t>
            </a:r>
            <a:r>
              <a:rPr lang="en-US" altLang="zh-CN" sz="2400" dirty="0" smtClean="0">
                <a:latin typeface="+mj-lt"/>
              </a:rPr>
              <a:t>(1992)</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pPr>
              <a:buNone/>
            </a:pPr>
            <a:endParaRPr lang="zh-CN" altLang="en-US" dirty="0" smtClean="0">
              <a:latin typeface="+mj-lt"/>
            </a:endParaRPr>
          </a:p>
        </p:txBody>
      </p:sp>
      <p:sp>
        <p:nvSpPr>
          <p:cNvPr id="16" name="矩形 15"/>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7" name="图片 16" descr="download-burt.jpg"/>
          <p:cNvPicPr>
            <a:picLocks noChangeAspect="1"/>
          </p:cNvPicPr>
          <p:nvPr/>
        </p:nvPicPr>
        <p:blipFill>
          <a:blip r:embed="rId4" cstate="print"/>
          <a:stretch>
            <a:fillRect/>
          </a:stretch>
        </p:blipFill>
        <p:spPr>
          <a:xfrm>
            <a:off x="7524328" y="881357"/>
            <a:ext cx="1584176" cy="20435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creen_Shot_2015-05-04_at_11.27.46_AM.png"/>
          <p:cNvPicPr>
            <a:picLocks noChangeAspect="1"/>
          </p:cNvPicPr>
          <p:nvPr/>
        </p:nvPicPr>
        <p:blipFill>
          <a:blip r:embed="rId3" cstate="print"/>
          <a:stretch>
            <a:fillRect/>
          </a:stretch>
        </p:blipFill>
        <p:spPr>
          <a:xfrm>
            <a:off x="4880248" y="1412776"/>
            <a:ext cx="4228256" cy="3018854"/>
          </a:xfrm>
          <a:prstGeom prst="rect">
            <a:avLst/>
          </a:prstGeom>
        </p:spPr>
      </p:pic>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如一，网络异常检测</a:t>
            </a:r>
            <a:endParaRPr lang="zh-CN" altLang="en-US" sz="3600" dirty="0"/>
          </a:p>
        </p:txBody>
      </p:sp>
      <p:sp>
        <p:nvSpPr>
          <p:cNvPr id="3" name="内容占位符 2"/>
          <p:cNvSpPr>
            <a:spLocks noGrp="1"/>
          </p:cNvSpPr>
          <p:nvPr>
            <p:ph idx="1"/>
          </p:nvPr>
        </p:nvSpPr>
        <p:spPr>
          <a:xfrm>
            <a:off x="69696" y="836712"/>
            <a:ext cx="5150376" cy="3744416"/>
          </a:xfrm>
        </p:spPr>
        <p:txBody>
          <a:bodyPr/>
          <a:lstStyle/>
          <a:p>
            <a:r>
              <a:rPr lang="en-US" altLang="zh-CN" sz="2400" dirty="0" smtClean="0">
                <a:solidFill>
                  <a:srgbClr val="FF0000"/>
                </a:solidFill>
              </a:rPr>
              <a:t>A graph embedding approach</a:t>
            </a:r>
          </a:p>
          <a:p>
            <a:pPr lvl="1"/>
            <a:r>
              <a:rPr lang="en-US" altLang="zh-CN" sz="2000" dirty="0" smtClean="0"/>
              <a:t>Two-in-One</a:t>
            </a:r>
          </a:p>
          <a:p>
            <a:pPr lvl="1"/>
            <a:r>
              <a:rPr lang="zh-CN" altLang="en-US" sz="2000" dirty="0" smtClean="0"/>
              <a:t>图采用矩阵表示</a:t>
            </a:r>
            <a:endParaRPr lang="en-US" altLang="zh-CN" sz="2000" dirty="0" smtClean="0"/>
          </a:p>
          <a:p>
            <a:pPr>
              <a:spcBef>
                <a:spcPts val="1200"/>
              </a:spcBef>
            </a:pPr>
            <a:r>
              <a:rPr lang="zh-CN" altLang="en-US" sz="2400" dirty="0" smtClean="0">
                <a:solidFill>
                  <a:srgbClr val="FF0000"/>
                </a:solidFill>
              </a:rPr>
              <a:t>数据近似技术</a:t>
            </a:r>
            <a:r>
              <a:rPr lang="en-US" altLang="zh-CN" sz="2400" dirty="0" smtClean="0">
                <a:solidFill>
                  <a:srgbClr val="FF0000"/>
                </a:solidFill>
              </a:rPr>
              <a:t>(</a:t>
            </a:r>
            <a:r>
              <a:rPr lang="en-US" altLang="zh-CN" sz="2400" dirty="0" err="1" smtClean="0">
                <a:solidFill>
                  <a:srgbClr val="FF0000"/>
                </a:solidFill>
              </a:rPr>
              <a:t>k+a</a:t>
            </a:r>
            <a:r>
              <a:rPr lang="en-US" altLang="zh-CN" sz="2400" dirty="0" smtClean="0">
                <a:solidFill>
                  <a:srgbClr val="FF0000"/>
                </a:solidFill>
              </a:rPr>
              <a:t> reduction)</a:t>
            </a:r>
            <a:r>
              <a:rPr lang="zh-CN" altLang="en-US" sz="2400" dirty="0" smtClean="0">
                <a:solidFill>
                  <a:srgbClr val="FF0000"/>
                </a:solidFill>
              </a:rPr>
              <a:t>：</a:t>
            </a:r>
            <a:endParaRPr lang="en-US" altLang="zh-CN" sz="2400" dirty="0" smtClean="0">
              <a:solidFill>
                <a:srgbClr val="FF0000"/>
              </a:solidFill>
            </a:endParaRPr>
          </a:p>
          <a:p>
            <a:pPr lvl="1"/>
            <a:r>
              <a:rPr lang="zh-CN" altLang="en-US" sz="2000" dirty="0" smtClean="0"/>
              <a:t>矩阵表示存储代价较高</a:t>
            </a:r>
            <a:endParaRPr lang="en-US" altLang="zh-CN" sz="2000" dirty="0" smtClean="0"/>
          </a:p>
          <a:p>
            <a:pPr lvl="1"/>
            <a:r>
              <a:rPr lang="zh-CN" altLang="en-US" sz="2000" dirty="0" smtClean="0"/>
              <a:t>将</a:t>
            </a:r>
            <a:r>
              <a:rPr lang="en-US" altLang="zh-CN" sz="2000" dirty="0" smtClean="0"/>
              <a:t>n*d </a:t>
            </a:r>
            <a:r>
              <a:rPr lang="zh-CN" altLang="en-US" sz="2000" dirty="0" smtClean="0"/>
              <a:t>维矩阵转换</a:t>
            </a:r>
            <a:r>
              <a:rPr lang="en-US" altLang="zh-CN" sz="2000" dirty="0" smtClean="0"/>
              <a:t>,</a:t>
            </a:r>
            <a:r>
              <a:rPr lang="zh-CN" altLang="en-US" sz="2000" dirty="0" smtClean="0"/>
              <a:t>为</a:t>
            </a:r>
            <a:r>
              <a:rPr lang="en-US" altLang="zh-CN" sz="2000" dirty="0" smtClean="0"/>
              <a:t>n</a:t>
            </a:r>
            <a:r>
              <a:rPr lang="zh-CN" altLang="en-US" sz="2000" dirty="0" smtClean="0"/>
              <a:t>*</a:t>
            </a:r>
            <a:r>
              <a:rPr lang="en-US" altLang="zh-CN" sz="2000" dirty="0" smtClean="0"/>
              <a:t>k</a:t>
            </a:r>
            <a:r>
              <a:rPr lang="zh-CN" altLang="en-US" sz="2000" dirty="0" smtClean="0"/>
              <a:t>维矩阵</a:t>
            </a:r>
            <a:r>
              <a:rPr lang="en-US" altLang="zh-CN" sz="2000" dirty="0" smtClean="0"/>
              <a:t>,</a:t>
            </a:r>
          </a:p>
          <a:p>
            <a:pPr lvl="1"/>
            <a:r>
              <a:rPr lang="en-US" altLang="zh-CN" sz="2000" dirty="0" smtClean="0"/>
              <a:t>n</a:t>
            </a:r>
            <a:r>
              <a:rPr lang="zh-CN" altLang="en-US" sz="2000" dirty="0" smtClean="0"/>
              <a:t>为图顶点的数量，</a:t>
            </a:r>
            <a:r>
              <a:rPr lang="en-US" altLang="zh-CN" sz="2000" dirty="0" smtClean="0"/>
              <a:t>d</a:t>
            </a:r>
            <a:r>
              <a:rPr lang="zh-CN" altLang="en-US" sz="2000" dirty="0" smtClean="0"/>
              <a:t>为社群的数量</a:t>
            </a:r>
            <a:endParaRPr lang="en-US" altLang="zh-CN" sz="2000" dirty="0" smtClean="0"/>
          </a:p>
          <a:p>
            <a:pPr lvl="1"/>
            <a:r>
              <a:rPr lang="en-US" altLang="zh-CN" sz="2000" dirty="0" smtClean="0"/>
              <a:t>k</a:t>
            </a:r>
            <a:r>
              <a:rPr lang="zh-CN" altLang="en-US" sz="2000" dirty="0" smtClean="0"/>
              <a:t>取顶点的平均度数，</a:t>
            </a:r>
            <a:r>
              <a:rPr lang="en-US" altLang="zh-CN" sz="2000" dirty="0" smtClean="0">
                <a:solidFill>
                  <a:srgbClr val="000000"/>
                </a:solidFill>
                <a:cs typeface="+mn-cs"/>
              </a:rPr>
              <a:t> k&lt;&lt;d</a:t>
            </a:r>
            <a:endParaRPr lang="en-US" altLang="zh-CN" sz="1600" dirty="0" smtClean="0"/>
          </a:p>
          <a:p>
            <a:pPr lvl="1"/>
            <a:r>
              <a:rPr lang="zh-CN" altLang="en-US" sz="2000" dirty="0" smtClean="0"/>
              <a:t>一个</a:t>
            </a:r>
            <a:r>
              <a:rPr lang="en-US" altLang="zh-CN" sz="2000" dirty="0" smtClean="0"/>
              <a:t>d</a:t>
            </a:r>
            <a:r>
              <a:rPr lang="zh-CN" altLang="en-US" sz="2000" dirty="0" smtClean="0"/>
              <a:t>维向量的第</a:t>
            </a:r>
            <a:r>
              <a:rPr lang="en-US" altLang="zh-CN" sz="2000" dirty="0" err="1" smtClean="0"/>
              <a:t>i</a:t>
            </a:r>
            <a:r>
              <a:rPr lang="zh-CN" altLang="en-US" sz="2000" dirty="0" smtClean="0"/>
              <a:t>维的值</a:t>
            </a:r>
            <a:r>
              <a:rPr lang="en-US" altLang="zh-CN" sz="2000" dirty="0" smtClean="0"/>
              <a:t>(feature)</a:t>
            </a:r>
            <a:r>
              <a:rPr lang="zh-CN" altLang="en-US" sz="2000" dirty="0" smtClean="0"/>
              <a:t>实际上表示顶点属于该社群的权重</a:t>
            </a:r>
            <a:endParaRPr lang="zh-CN" altLang="en-US" dirty="0"/>
          </a:p>
        </p:txBody>
      </p:sp>
      <p:sp>
        <p:nvSpPr>
          <p:cNvPr id="5" name="TextBox 4"/>
          <p:cNvSpPr txBox="1"/>
          <p:nvPr/>
        </p:nvSpPr>
        <p:spPr>
          <a:xfrm>
            <a:off x="72008" y="5229200"/>
            <a:ext cx="8999984" cy="47095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zh-CN" altLang="en-US" sz="2400" dirty="0" smtClean="0">
                <a:solidFill>
                  <a:srgbClr val="FF0000"/>
                </a:solidFill>
                <a:latin typeface="黑体" pitchFamily="49" charset="-122"/>
                <a:ea typeface="黑体" pitchFamily="49" charset="-122"/>
                <a:cs typeface="Arial Unicode MS" pitchFamily="34" charset="-122"/>
                <a:sym typeface="Wingdings" pitchFamily="2" charset="2"/>
              </a:rPr>
              <a:t>实验分析：数据近似技术提高了</a:t>
            </a:r>
            <a:r>
              <a:rPr lang="en-US" altLang="zh-CN" sz="2400" dirty="0" smtClean="0">
                <a:solidFill>
                  <a:srgbClr val="FF0000"/>
                </a:solidFill>
                <a:latin typeface="+mj-lt"/>
                <a:ea typeface="黑体" pitchFamily="49" charset="-122"/>
                <a:cs typeface="Arial Unicode MS" pitchFamily="34" charset="-122"/>
                <a:sym typeface="Wingdings" pitchFamily="2" charset="2"/>
              </a:rPr>
              <a:t>(1%, F1)</a:t>
            </a:r>
            <a:r>
              <a:rPr lang="zh-CN" altLang="en-US" sz="2400" dirty="0" smtClean="0">
                <a:solidFill>
                  <a:srgbClr val="FF0000"/>
                </a:solidFill>
                <a:latin typeface="黑体" pitchFamily="49" charset="-122"/>
                <a:ea typeface="黑体" pitchFamily="49" charset="-122"/>
                <a:cs typeface="Arial Unicode MS" pitchFamily="34" charset="-122"/>
                <a:sym typeface="Wingdings" pitchFamily="2" charset="2"/>
              </a:rPr>
              <a:t>准确性和</a:t>
            </a:r>
            <a:r>
              <a:rPr lang="en-US" altLang="zh-CN" sz="2400" dirty="0" smtClean="0">
                <a:solidFill>
                  <a:srgbClr val="FF0000"/>
                </a:solidFill>
                <a:latin typeface="黑体" pitchFamily="49" charset="-122"/>
                <a:ea typeface="黑体" pitchFamily="49" charset="-122"/>
                <a:cs typeface="Arial Unicode MS" pitchFamily="34" charset="-122"/>
                <a:sym typeface="Wingdings" pitchFamily="2" charset="2"/>
              </a:rPr>
              <a:t>(</a:t>
            </a:r>
            <a:r>
              <a:rPr lang="en-US" altLang="zh-CN" sz="2400" dirty="0" smtClean="0">
                <a:solidFill>
                  <a:srgbClr val="FF0000"/>
                </a:solidFill>
                <a:latin typeface="+mj-lt"/>
                <a:ea typeface="黑体" pitchFamily="49" charset="-122"/>
                <a:cs typeface="Arial Unicode MS" pitchFamily="34" charset="-122"/>
                <a:sym typeface="Wingdings" pitchFamily="2" charset="2"/>
              </a:rPr>
              <a:t>25%</a:t>
            </a:r>
            <a:r>
              <a:rPr lang="en-US" altLang="zh-CN" sz="2400" dirty="0" smtClean="0">
                <a:solidFill>
                  <a:srgbClr val="FF0000"/>
                </a:solidFill>
                <a:latin typeface="黑体" pitchFamily="49" charset="-122"/>
                <a:ea typeface="黑体" pitchFamily="49" charset="-122"/>
                <a:cs typeface="Arial Unicode MS" pitchFamily="34" charset="-122"/>
                <a:sym typeface="Wingdings" pitchFamily="2" charset="2"/>
              </a:rPr>
              <a:t>)</a:t>
            </a:r>
            <a:r>
              <a:rPr lang="zh-CN" altLang="en-US" sz="2400" dirty="0" smtClean="0">
                <a:solidFill>
                  <a:srgbClr val="FF0000"/>
                </a:solidFill>
                <a:latin typeface="黑体" pitchFamily="49" charset="-122"/>
                <a:ea typeface="黑体" pitchFamily="49" charset="-122"/>
                <a:cs typeface="Arial Unicode MS" pitchFamily="34" charset="-122"/>
                <a:sym typeface="Wingdings" pitchFamily="2" charset="2"/>
              </a:rPr>
              <a:t>效率</a:t>
            </a:r>
            <a:r>
              <a:rPr lang="en-US" altLang="zh-CN" sz="2400" dirty="0" smtClean="0">
                <a:solidFill>
                  <a:srgbClr val="FF0000"/>
                </a:solidFill>
                <a:latin typeface="黑体" pitchFamily="49" charset="-122"/>
                <a:ea typeface="黑体" pitchFamily="49" charset="-122"/>
                <a:cs typeface="Arial Unicode MS" pitchFamily="34" charset="-122"/>
                <a:sym typeface="Wingdings" pitchFamily="2" charset="2"/>
              </a:rPr>
              <a:t>!</a:t>
            </a:r>
            <a:endParaRPr lang="en-US" altLang="zh-CN" sz="2400" dirty="0">
              <a:solidFill>
                <a:srgbClr val="FF0000"/>
              </a:solidFill>
              <a:latin typeface="黑体" pitchFamily="49" charset="-122"/>
              <a:ea typeface="黑体" pitchFamily="49" charset="-122"/>
              <a:cs typeface="Arial Unicode MS" pitchFamily="34" charset="-122"/>
              <a:sym typeface="Wingdings" pitchFamily="2" charset="2"/>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37</a:t>
            </a:fld>
            <a:endParaRPr lang="zh-CN" altLang="en-US" dirty="0"/>
          </a:p>
        </p:txBody>
      </p:sp>
      <p:sp>
        <p:nvSpPr>
          <p:cNvPr id="9" name="矩形 8"/>
          <p:cNvSpPr/>
          <p:nvPr/>
        </p:nvSpPr>
        <p:spPr>
          <a:xfrm>
            <a:off x="5292080" y="4350330"/>
            <a:ext cx="3312368" cy="369332"/>
          </a:xfrm>
          <a:prstGeom prst="rect">
            <a:avLst/>
          </a:prstGeom>
        </p:spPr>
        <p:txBody>
          <a:bodyPr wrap="square">
            <a:spAutoFit/>
          </a:bodyPr>
          <a:lstStyle/>
          <a:p>
            <a:pPr algn="ctr"/>
            <a:r>
              <a:rPr lang="en-US" altLang="zh-CN" b="1" dirty="0" smtClean="0">
                <a:solidFill>
                  <a:srgbClr val="000099"/>
                </a:solidFill>
              </a:rPr>
              <a:t>(Gordon) Hughes Effect </a:t>
            </a:r>
            <a:endParaRPr lang="zh-CN" altLang="en-US" b="1" dirty="0">
              <a:solidFill>
                <a:srgbClr val="000099"/>
              </a:solidFill>
            </a:endParaRPr>
          </a:p>
        </p:txBody>
      </p:sp>
      <p:sp>
        <p:nvSpPr>
          <p:cNvPr id="12" name="矩形 11"/>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如二，网络链接预测</a:t>
            </a:r>
            <a:endParaRPr lang="zh-CN" altLang="en-US" sz="3600" dirty="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38</a:t>
            </a:fld>
            <a:endParaRPr lang="zh-CN" altLang="en-US" dirty="0"/>
          </a:p>
        </p:txBody>
      </p:sp>
      <p:sp>
        <p:nvSpPr>
          <p:cNvPr id="7" name="矩形 6"/>
          <p:cNvSpPr/>
          <p:nvPr/>
        </p:nvSpPr>
        <p:spPr>
          <a:xfrm>
            <a:off x="0" y="5808166"/>
            <a:ext cx="9144000" cy="1031051"/>
          </a:xfrm>
          <a:prstGeom prst="rect">
            <a:avLst/>
          </a:prstGeom>
          <a:ln>
            <a:solidFill>
              <a:srgbClr val="000099"/>
            </a:solidFill>
          </a:ln>
        </p:spPr>
        <p:txBody>
          <a:bodyPr wrap="square">
            <a:spAutoFit/>
          </a:bodyPr>
          <a:lstStyle/>
          <a:p>
            <a:r>
              <a:rPr lang="en-US" altLang="zh-CN" sz="1400" dirty="0" err="1" smtClean="0">
                <a:ea typeface="黑体" pitchFamily="49" charset="-122"/>
              </a:rPr>
              <a:t>Dashun</a:t>
            </a:r>
            <a:r>
              <a:rPr lang="en-US" altLang="zh-CN" sz="1400" dirty="0" smtClean="0">
                <a:ea typeface="黑体" pitchFamily="49" charset="-122"/>
              </a:rPr>
              <a:t> Wang, Dino </a:t>
            </a:r>
            <a:r>
              <a:rPr lang="en-US" altLang="zh-CN" sz="1400" dirty="0" err="1" smtClean="0">
                <a:ea typeface="黑体" pitchFamily="49" charset="-122"/>
              </a:rPr>
              <a:t>Pedreschi</a:t>
            </a:r>
            <a:r>
              <a:rPr lang="en-US" altLang="zh-CN" sz="1400" dirty="0" smtClean="0">
                <a:ea typeface="黑体" pitchFamily="49" charset="-122"/>
              </a:rPr>
              <a:t>, </a:t>
            </a:r>
            <a:r>
              <a:rPr lang="en-US" altLang="zh-CN" sz="1400" dirty="0" err="1" smtClean="0">
                <a:ea typeface="黑体" pitchFamily="49" charset="-122"/>
              </a:rPr>
              <a:t>Chaoming</a:t>
            </a:r>
            <a:r>
              <a:rPr lang="en-US" altLang="zh-CN" sz="1400" dirty="0" smtClean="0">
                <a:ea typeface="黑体" pitchFamily="49" charset="-122"/>
              </a:rPr>
              <a:t> Song, </a:t>
            </a:r>
            <a:r>
              <a:rPr lang="en-US" altLang="zh-CN" sz="1400" dirty="0" err="1" smtClean="0">
                <a:ea typeface="黑体" pitchFamily="49" charset="-122"/>
              </a:rPr>
              <a:t>Fosca</a:t>
            </a:r>
            <a:r>
              <a:rPr lang="en-US" altLang="zh-CN" sz="1400" dirty="0" smtClean="0">
                <a:ea typeface="黑体" pitchFamily="49" charset="-122"/>
              </a:rPr>
              <a:t> </a:t>
            </a:r>
            <a:r>
              <a:rPr lang="en-US" altLang="zh-CN" sz="1400" dirty="0" err="1" smtClean="0">
                <a:ea typeface="黑体" pitchFamily="49" charset="-122"/>
              </a:rPr>
              <a:t>Giannotti</a:t>
            </a:r>
            <a:r>
              <a:rPr lang="en-US" altLang="zh-CN" sz="1400" dirty="0" smtClean="0">
                <a:ea typeface="黑体" pitchFamily="49" charset="-122"/>
              </a:rPr>
              <a:t>, Albert-</a:t>
            </a:r>
            <a:r>
              <a:rPr lang="en-US" altLang="zh-CN" sz="1400" dirty="0" err="1" smtClean="0">
                <a:ea typeface="黑体" pitchFamily="49" charset="-122"/>
              </a:rPr>
              <a:t>László</a:t>
            </a:r>
            <a:r>
              <a:rPr lang="en-US" altLang="zh-CN" sz="1400" dirty="0" smtClean="0">
                <a:ea typeface="黑体" pitchFamily="49" charset="-122"/>
              </a:rPr>
              <a:t> </a:t>
            </a:r>
            <a:r>
              <a:rPr lang="en-US" altLang="zh-CN" sz="1400" dirty="0" err="1" smtClean="0">
                <a:ea typeface="黑体" pitchFamily="49" charset="-122"/>
              </a:rPr>
              <a:t>Barabási</a:t>
            </a:r>
            <a:r>
              <a:rPr lang="en-US" altLang="zh-CN" sz="1400" dirty="0" smtClean="0">
                <a:ea typeface="黑体" pitchFamily="49" charset="-122"/>
              </a:rPr>
              <a:t>: Human mobility, social ties, and link prediction. KDD 2011.</a:t>
            </a:r>
          </a:p>
          <a:p>
            <a:pPr>
              <a:spcBef>
                <a:spcPts val="600"/>
              </a:spcBef>
            </a:pPr>
            <a:r>
              <a:rPr lang="en-US" altLang="zh-CN" sz="1400" dirty="0" err="1" smtClean="0">
                <a:ea typeface="黑体" pitchFamily="49" charset="-122"/>
              </a:rPr>
              <a:t>Chungmok</a:t>
            </a:r>
            <a:r>
              <a:rPr lang="en-US" altLang="zh-CN" sz="1400" dirty="0" smtClean="0">
                <a:ea typeface="黑体" pitchFamily="49" charset="-122"/>
              </a:rPr>
              <a:t> Lee, Minh Pham, Norman Kim, </a:t>
            </a:r>
            <a:r>
              <a:rPr lang="en-US" altLang="zh-CN" sz="1400" dirty="0" err="1" smtClean="0">
                <a:ea typeface="黑体" pitchFamily="49" charset="-122"/>
              </a:rPr>
              <a:t>Myong</a:t>
            </a:r>
            <a:r>
              <a:rPr lang="en-US" altLang="zh-CN" sz="1400" dirty="0" smtClean="0">
                <a:ea typeface="黑体" pitchFamily="49" charset="-122"/>
              </a:rPr>
              <a:t> K. </a:t>
            </a:r>
            <a:r>
              <a:rPr lang="en-US" altLang="zh-CN" sz="1400" dirty="0" err="1" smtClean="0">
                <a:ea typeface="黑体" pitchFamily="49" charset="-122"/>
              </a:rPr>
              <a:t>Jeong</a:t>
            </a:r>
            <a:r>
              <a:rPr lang="en-US" altLang="zh-CN" sz="1400" dirty="0" smtClean="0">
                <a:ea typeface="黑体" pitchFamily="49" charset="-122"/>
              </a:rPr>
              <a:t>, Dennis K. J. Lin, </a:t>
            </a:r>
            <a:r>
              <a:rPr lang="en-US" altLang="zh-CN" sz="1400" dirty="0" err="1" smtClean="0">
                <a:ea typeface="黑体" pitchFamily="49" charset="-122"/>
              </a:rPr>
              <a:t>Wanpracha</a:t>
            </a:r>
            <a:r>
              <a:rPr lang="en-US" altLang="zh-CN" sz="1400" dirty="0" smtClean="0">
                <a:ea typeface="黑体" pitchFamily="49" charset="-122"/>
              </a:rPr>
              <a:t> Art </a:t>
            </a:r>
            <a:r>
              <a:rPr lang="en-US" altLang="zh-CN" sz="1400" dirty="0" err="1" smtClean="0">
                <a:ea typeface="黑体" pitchFamily="49" charset="-122"/>
              </a:rPr>
              <a:t>Chaovalitwongse</a:t>
            </a:r>
            <a:r>
              <a:rPr lang="en-US" altLang="zh-CN" sz="1400" dirty="0" smtClean="0">
                <a:ea typeface="黑体" pitchFamily="49" charset="-122"/>
              </a:rPr>
              <a:t>. A novel link prediction approach for scale-free networks. WWW  2014.</a:t>
            </a:r>
            <a:endParaRPr lang="zh-CN" altLang="en-US" sz="1400" dirty="0"/>
          </a:p>
        </p:txBody>
      </p:sp>
      <p:sp>
        <p:nvSpPr>
          <p:cNvPr id="24" name="圆角矩形 76"/>
          <p:cNvSpPr>
            <a:spLocks noChangeArrowheads="1"/>
          </p:cNvSpPr>
          <p:nvPr/>
        </p:nvSpPr>
        <p:spPr bwMode="auto">
          <a:xfrm>
            <a:off x="323528" y="908720"/>
            <a:ext cx="8496944" cy="1008111"/>
          </a:xfrm>
          <a:prstGeom prst="roundRect">
            <a:avLst>
              <a:gd name="adj" fmla="val 2125"/>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lIns="0" rIns="0" anchor="ctr"/>
          <a:lstStyle>
            <a:lvl1pPr marL="342900" indent="-342900">
              <a:defRPr kumimoji="1" sz="2400">
                <a:solidFill>
                  <a:schemeClr val="tx1"/>
                </a:solidFill>
                <a:latin typeface="Calibri" panose="020F0502020204030204" pitchFamily="34" charset="0"/>
                <a:ea typeface="宋体" panose="02010600030101010101" pitchFamily="2" charset="-122"/>
              </a:defRPr>
            </a:lvl1pPr>
            <a:lvl2pPr>
              <a:defRPr kumimoji="1" sz="2400">
                <a:solidFill>
                  <a:schemeClr val="tx1"/>
                </a:solidFill>
                <a:latin typeface="Calibri" panose="020F0502020204030204" pitchFamily="34" charset="0"/>
                <a:ea typeface="宋体" panose="02010600030101010101" pitchFamily="2" charset="-122"/>
              </a:defRPr>
            </a:lvl2pPr>
            <a:lvl3pPr marL="358775">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lvl="1" eaLnBrk="1" hangingPunct="1"/>
            <a:r>
              <a:rPr lang="zh-CN" altLang="en-US" b="1" dirty="0" smtClean="0">
                <a:solidFill>
                  <a:srgbClr val="FF0000"/>
                </a:solidFill>
                <a:latin typeface="+mn-ea"/>
                <a:ea typeface="+mn-ea"/>
              </a:rPr>
              <a:t>链接预测：</a:t>
            </a:r>
            <a:endParaRPr lang="en-US" altLang="zh-CN" b="1" dirty="0" smtClean="0">
              <a:solidFill>
                <a:srgbClr val="FF0000"/>
              </a:solidFill>
              <a:latin typeface="+mn-ea"/>
              <a:ea typeface="+mn-ea"/>
            </a:endParaRPr>
          </a:p>
          <a:p>
            <a:pPr marL="0" lvl="1" eaLnBrk="1" hangingPunct="1">
              <a:buFont typeface="Arial" pitchFamily="34" charset="0"/>
              <a:buChar char="•"/>
            </a:pPr>
            <a:r>
              <a:rPr lang="en-US" altLang="zh-CN" sz="2000" b="1" dirty="0" smtClean="0">
                <a:latin typeface="+mn-ea"/>
              </a:rPr>
              <a:t> n</a:t>
            </a:r>
            <a:r>
              <a:rPr lang="zh-CN" altLang="en-US" sz="2000" b="1" dirty="0" smtClean="0">
                <a:latin typeface="+mn-ea"/>
              </a:rPr>
              <a:t>个顶点网络，</a:t>
            </a:r>
            <a:r>
              <a:rPr lang="en-US" altLang="zh-CN" sz="2000" b="1" dirty="0" smtClean="0">
                <a:latin typeface="+mn-ea"/>
              </a:rPr>
              <a:t>O(n</a:t>
            </a:r>
            <a:r>
              <a:rPr lang="en-US" altLang="zh-CN" sz="2000" b="1" baseline="30000" dirty="0" smtClean="0">
                <a:latin typeface="+mn-ea"/>
              </a:rPr>
              <a:t>2</a:t>
            </a:r>
            <a:r>
              <a:rPr lang="en-US" altLang="zh-CN" sz="2000" b="1" dirty="0" smtClean="0">
                <a:latin typeface="+mn-ea"/>
              </a:rPr>
              <a:t>)</a:t>
            </a:r>
            <a:r>
              <a:rPr lang="zh-CN" altLang="en-US" sz="2000" b="1" dirty="0" smtClean="0">
                <a:latin typeface="+mn-ea"/>
              </a:rPr>
              <a:t>个可能链接</a:t>
            </a:r>
            <a:endParaRPr lang="en-US" altLang="zh-CN" sz="2000" b="1" dirty="0" smtClean="0">
              <a:latin typeface="+mn-ea"/>
              <a:ea typeface="+mn-ea"/>
            </a:endParaRPr>
          </a:p>
          <a:p>
            <a:pPr marL="0" lvl="1" eaLnBrk="1" hangingPunct="1">
              <a:buFont typeface="Arial" pitchFamily="34" charset="0"/>
              <a:buChar char="•"/>
            </a:pPr>
            <a:r>
              <a:rPr lang="en-US" altLang="zh-CN" sz="2000" dirty="0" smtClean="0">
                <a:latin typeface="+mn-ea"/>
                <a:ea typeface="+mn-ea"/>
              </a:rPr>
              <a:t> CPU</a:t>
            </a:r>
            <a:r>
              <a:rPr lang="zh-CN" altLang="en-US" sz="2000" dirty="0" smtClean="0">
                <a:latin typeface="+mn-ea"/>
                <a:ea typeface="+mn-ea"/>
              </a:rPr>
              <a:t>速度</a:t>
            </a:r>
            <a:r>
              <a:rPr lang="en-US" altLang="zh-CN" sz="2000" dirty="0" err="1" smtClean="0">
                <a:latin typeface="+mn-ea"/>
                <a:ea typeface="+mn-ea"/>
              </a:rPr>
              <a:t>XGHz</a:t>
            </a:r>
            <a:r>
              <a:rPr lang="en-US" altLang="zh-CN" sz="2000" dirty="0" smtClean="0">
                <a:latin typeface="+mn-ea"/>
                <a:ea typeface="+mn-ea"/>
              </a:rPr>
              <a:t>/s</a:t>
            </a:r>
            <a:r>
              <a:rPr lang="zh-CN" altLang="en-US" sz="2000" dirty="0" smtClean="0">
                <a:latin typeface="+mn-ea"/>
                <a:ea typeface="+mn-ea"/>
              </a:rPr>
              <a:t>，假定</a:t>
            </a:r>
            <a:r>
              <a:rPr lang="en-US" altLang="zh-CN" sz="2000" dirty="0" smtClean="0">
                <a:latin typeface="+mn-ea"/>
                <a:ea typeface="+mn-ea"/>
              </a:rPr>
              <a:t>1</a:t>
            </a:r>
            <a:r>
              <a:rPr lang="zh-CN" altLang="en-US" sz="2000" dirty="0" smtClean="0">
                <a:latin typeface="+mn-ea"/>
                <a:ea typeface="+mn-ea"/>
              </a:rPr>
              <a:t>个机器时钟处理</a:t>
            </a:r>
            <a:r>
              <a:rPr lang="en-US" altLang="zh-CN" sz="2000" dirty="0" smtClean="0">
                <a:latin typeface="+mn-ea"/>
                <a:ea typeface="+mn-ea"/>
              </a:rPr>
              <a:t>1</a:t>
            </a:r>
            <a:r>
              <a:rPr lang="zh-CN" altLang="en-US" sz="2000" dirty="0" smtClean="0">
                <a:latin typeface="+mn-ea"/>
                <a:ea typeface="+mn-ea"/>
              </a:rPr>
              <a:t>个顶点对。</a:t>
            </a:r>
            <a:endParaRPr kumimoji="0" lang="en-US" altLang="zh-CN" sz="2000" dirty="0">
              <a:latin typeface="+mn-ea"/>
              <a:ea typeface="+mn-ea"/>
            </a:endParaRPr>
          </a:p>
        </p:txBody>
      </p:sp>
      <p:pic>
        <p:nvPicPr>
          <p:cNvPr id="1027" name="Picture 3"/>
          <p:cNvPicPr>
            <a:picLocks noChangeAspect="1" noChangeArrowheads="1"/>
          </p:cNvPicPr>
          <p:nvPr/>
        </p:nvPicPr>
        <p:blipFill>
          <a:blip r:embed="rId3" cstate="print"/>
          <a:srcRect/>
          <a:stretch>
            <a:fillRect/>
          </a:stretch>
        </p:blipFill>
        <p:spPr bwMode="auto">
          <a:xfrm>
            <a:off x="622784" y="2162303"/>
            <a:ext cx="7754416" cy="2130793"/>
          </a:xfrm>
          <a:prstGeom prst="rect">
            <a:avLst/>
          </a:prstGeom>
          <a:noFill/>
          <a:ln w="9525">
            <a:noFill/>
            <a:miter lim="800000"/>
            <a:headEnd/>
            <a:tailEnd/>
          </a:ln>
        </p:spPr>
      </p:pic>
      <p:sp>
        <p:nvSpPr>
          <p:cNvPr id="29" name="TextBox 28"/>
          <p:cNvSpPr txBox="1"/>
          <p:nvPr/>
        </p:nvSpPr>
        <p:spPr>
          <a:xfrm>
            <a:off x="611560" y="4653136"/>
            <a:ext cx="7920880" cy="864096"/>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r>
              <a:rPr lang="zh-CN" altLang="en-US" sz="2000" dirty="0" smtClean="0">
                <a:solidFill>
                  <a:srgbClr val="FF0000"/>
                </a:solidFill>
                <a:latin typeface="+mn-ea"/>
                <a:ea typeface="+mn-ea"/>
              </a:rPr>
              <a:t>多数链接预测算法仅仅预测一个可能链接子集，而不是整个网络所有可能的链接，如</a:t>
            </a:r>
            <a:r>
              <a:rPr lang="en-US" altLang="zh-CN" sz="2000" dirty="0" smtClean="0">
                <a:solidFill>
                  <a:srgbClr val="FF0000"/>
                </a:solidFill>
                <a:latin typeface="+mn-ea"/>
                <a:ea typeface="+mn-ea"/>
              </a:rPr>
              <a:t>[</a:t>
            </a:r>
            <a:r>
              <a:rPr lang="en-US" altLang="zh-CN" sz="2000" dirty="0" err="1" smtClean="0">
                <a:solidFill>
                  <a:srgbClr val="FF0000"/>
                </a:solidFill>
                <a:latin typeface="+mn-ea"/>
                <a:ea typeface="+mn-ea"/>
              </a:rPr>
              <a:t>Dashun</a:t>
            </a:r>
            <a:r>
              <a:rPr lang="en-US" altLang="zh-CN" sz="2000" dirty="0" smtClean="0">
                <a:solidFill>
                  <a:srgbClr val="FF0000"/>
                </a:solidFill>
                <a:latin typeface="+mn-ea"/>
                <a:ea typeface="+mn-ea"/>
              </a:rPr>
              <a:t>  et al. 2011,Chungmok et al. 2014].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P spid="29"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如二，网络链接预测</a:t>
            </a:r>
            <a:endParaRPr lang="zh-CN" altLang="en-US" sz="3600" dirty="0"/>
          </a:p>
        </p:txBody>
      </p:sp>
      <p:sp>
        <p:nvSpPr>
          <p:cNvPr id="3" name="内容占位符 2"/>
          <p:cNvSpPr>
            <a:spLocks noGrp="1"/>
          </p:cNvSpPr>
          <p:nvPr>
            <p:ph idx="1"/>
          </p:nvPr>
        </p:nvSpPr>
        <p:spPr>
          <a:xfrm>
            <a:off x="0" y="908720"/>
            <a:ext cx="8678768" cy="5237204"/>
          </a:xfrm>
        </p:spPr>
        <p:txBody>
          <a:bodyPr/>
          <a:lstStyle/>
          <a:p>
            <a:r>
              <a:rPr lang="zh-CN" altLang="en-US" sz="2400" dirty="0" smtClean="0"/>
              <a:t>直接采用非负矩阵分解的代价高</a:t>
            </a:r>
            <a:endParaRPr lang="en-US" altLang="zh-CN" sz="2400" dirty="0" smtClean="0"/>
          </a:p>
          <a:p>
            <a:pPr lvl="1"/>
            <a:r>
              <a:rPr lang="zh-CN" altLang="en-US" sz="2000" dirty="0" smtClean="0">
                <a:solidFill>
                  <a:srgbClr val="FF0000"/>
                </a:solidFill>
              </a:rPr>
              <a:t>效率低</a:t>
            </a:r>
            <a:endParaRPr lang="en-US" altLang="zh-CN" sz="2000" dirty="0" smtClean="0">
              <a:solidFill>
                <a:srgbClr val="FF0000"/>
              </a:solidFill>
            </a:endParaRPr>
          </a:p>
          <a:p>
            <a:pPr lvl="1"/>
            <a:r>
              <a:rPr lang="zh-CN" altLang="en-US" sz="2000" dirty="0" smtClean="0">
                <a:solidFill>
                  <a:srgbClr val="FF0000"/>
                </a:solidFill>
              </a:rPr>
              <a:t>数据越稀疏，效果越差</a:t>
            </a:r>
            <a:endParaRPr lang="en-US" altLang="zh-CN" sz="2000" dirty="0" smtClean="0">
              <a:solidFill>
                <a:srgbClr val="FF0000"/>
              </a:solidFill>
            </a:endParaRPr>
          </a:p>
          <a:p>
            <a:pPr>
              <a:spcBef>
                <a:spcPts val="1200"/>
              </a:spcBef>
            </a:pPr>
            <a:r>
              <a:rPr lang="zh-CN" altLang="en-US" sz="2400" dirty="0" smtClean="0">
                <a:solidFill>
                  <a:srgbClr val="FF0000"/>
                </a:solidFill>
                <a:latin typeface="+mn-ea"/>
              </a:rPr>
              <a:t>数据近似技术</a:t>
            </a:r>
            <a:r>
              <a:rPr lang="en-US" altLang="zh-CN" sz="2400" dirty="0" smtClean="0">
                <a:solidFill>
                  <a:srgbClr val="FF0000"/>
                </a:solidFill>
                <a:latin typeface="+mn-ea"/>
              </a:rPr>
              <a:t>(Ensemble Enabled Sampling</a:t>
            </a:r>
            <a:r>
              <a:rPr lang="en-US" altLang="zh-CN" sz="2400" dirty="0" smtClean="0">
                <a:latin typeface="+mn-ea"/>
              </a:rPr>
              <a:t>)</a:t>
            </a:r>
          </a:p>
          <a:p>
            <a:pPr lvl="1">
              <a:spcBef>
                <a:spcPts val="576"/>
              </a:spcBef>
            </a:pPr>
            <a:r>
              <a:rPr lang="zh-CN" altLang="en-US" sz="2000" dirty="0" smtClean="0">
                <a:solidFill>
                  <a:srgbClr val="0066CC"/>
                </a:solidFill>
              </a:rPr>
              <a:t>采样要保证一定的覆盖率</a:t>
            </a:r>
            <a:endParaRPr lang="en-US" altLang="zh-CN" sz="1800" dirty="0" smtClean="0">
              <a:solidFill>
                <a:srgbClr val="0066CC"/>
              </a:solidFill>
            </a:endParaRPr>
          </a:p>
          <a:p>
            <a:pPr lvl="1">
              <a:spcBef>
                <a:spcPts val="2400"/>
              </a:spcBef>
            </a:pPr>
            <a:r>
              <a:rPr lang="zh-CN" altLang="en-US" sz="2000" dirty="0" smtClean="0">
                <a:solidFill>
                  <a:srgbClr val="0066CC"/>
                </a:solidFill>
              </a:rPr>
              <a:t>基于链接预测特征的抽样 </a:t>
            </a:r>
            <a:r>
              <a:rPr lang="en-US" altLang="zh-CN" sz="2000" dirty="0" smtClean="0">
                <a:solidFill>
                  <a:srgbClr val="0066CC"/>
                </a:solidFill>
              </a:rPr>
              <a:t>-</a:t>
            </a:r>
            <a:r>
              <a:rPr lang="en-US" altLang="zh-CN" sz="2000" dirty="0" smtClean="0">
                <a:solidFill>
                  <a:srgbClr val="FF0000"/>
                </a:solidFill>
              </a:rPr>
              <a:t> </a:t>
            </a:r>
            <a:r>
              <a:rPr lang="en-US" altLang="zh-CN" sz="2000" dirty="0" smtClean="0"/>
              <a:t> </a:t>
            </a:r>
            <a:r>
              <a:rPr lang="en-US" altLang="zh-CN" sz="2000" dirty="0" smtClean="0">
                <a:solidFill>
                  <a:srgbClr val="0066CC"/>
                </a:solidFill>
              </a:rPr>
              <a:t>Triangles</a:t>
            </a:r>
          </a:p>
          <a:p>
            <a:pPr lvl="1">
              <a:spcBef>
                <a:spcPts val="1200"/>
              </a:spcBef>
            </a:pPr>
            <a:r>
              <a:rPr lang="zh-CN" altLang="en-US" sz="2000" dirty="0" smtClean="0">
                <a:solidFill>
                  <a:srgbClr val="FF0000"/>
                </a:solidFill>
              </a:rPr>
              <a:t>结合</a:t>
            </a:r>
            <a:r>
              <a:rPr lang="en-US" altLang="zh-CN" sz="2000" dirty="0" smtClean="0">
                <a:solidFill>
                  <a:srgbClr val="FF0000"/>
                </a:solidFill>
              </a:rPr>
              <a:t>Ensemble</a:t>
            </a:r>
            <a:r>
              <a:rPr lang="zh-CN" altLang="en-US" sz="2000" dirty="0" smtClean="0">
                <a:solidFill>
                  <a:srgbClr val="FF0000"/>
                </a:solidFill>
              </a:rPr>
              <a:t>的思想</a:t>
            </a:r>
            <a:r>
              <a:rPr lang="zh-CN" altLang="en-US" sz="2000" dirty="0" smtClean="0"/>
              <a:t>：链接</a:t>
            </a:r>
            <a:r>
              <a:rPr lang="en-US" altLang="zh-CN" sz="2000" dirty="0" smtClean="0"/>
              <a:t>e</a:t>
            </a:r>
            <a:r>
              <a:rPr lang="zh-CN" altLang="en-US" sz="2000" dirty="0" smtClean="0"/>
              <a:t>的预测分值是所有</a:t>
            </a:r>
            <a:r>
              <a:rPr lang="en-US" altLang="zh-CN" sz="2000" dirty="0" smtClean="0"/>
              <a:t>Ensemble</a:t>
            </a:r>
            <a:r>
              <a:rPr lang="zh-CN" altLang="en-US" sz="2000" dirty="0" smtClean="0"/>
              <a:t>中的最大值</a:t>
            </a:r>
            <a:endParaRPr lang="en-US" altLang="zh-CN" sz="2000" dirty="0" smtClean="0"/>
          </a:p>
          <a:p>
            <a:pPr>
              <a:spcBef>
                <a:spcPts val="1200"/>
              </a:spcBef>
            </a:pPr>
            <a:r>
              <a:rPr lang="zh-CN" altLang="en-US" sz="2400" dirty="0" smtClean="0"/>
              <a:t>实验结果</a:t>
            </a:r>
            <a:endParaRPr lang="en-US" altLang="zh-CN" sz="2400" dirty="0" smtClean="0"/>
          </a:p>
          <a:p>
            <a:pPr>
              <a:spcBef>
                <a:spcPts val="576"/>
              </a:spcBef>
            </a:pPr>
            <a:endParaRPr lang="zh-CN" altLang="en-US" sz="2800" dirty="0" smtClean="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39</a:t>
            </a:fld>
            <a:endParaRPr lang="zh-CN" altLang="en-US" dirty="0"/>
          </a:p>
        </p:txBody>
      </p:sp>
      <p:sp>
        <p:nvSpPr>
          <p:cNvPr id="7" name="矩形 6"/>
          <p:cNvSpPr/>
          <p:nvPr/>
        </p:nvSpPr>
        <p:spPr>
          <a:xfrm>
            <a:off x="233772" y="6309320"/>
            <a:ext cx="8676456" cy="523220"/>
          </a:xfrm>
          <a:prstGeom prst="rect">
            <a:avLst/>
          </a:prstGeom>
          <a:ln>
            <a:solidFill>
              <a:srgbClr val="FF0000"/>
            </a:solidFill>
          </a:ln>
        </p:spPr>
        <p:txBody>
          <a:bodyPr wrap="square">
            <a:spAutoFit/>
          </a:bodyPr>
          <a:lstStyle/>
          <a:p>
            <a:r>
              <a:rPr lang="en-US" altLang="zh-CN" sz="1400" dirty="0" smtClean="0">
                <a:ea typeface="黑体" pitchFamily="49" charset="-122"/>
              </a:rPr>
              <a:t>Liang </a:t>
            </a:r>
            <a:r>
              <a:rPr lang="en-US" altLang="zh-CN" sz="1400" dirty="0" err="1" smtClean="0">
                <a:ea typeface="黑体" pitchFamily="49" charset="-122"/>
              </a:rPr>
              <a:t>Duan</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Scaling up Link Prediction with Ensembles, </a:t>
            </a:r>
            <a:r>
              <a:rPr lang="en-US" altLang="zh-CN" sz="1400" b="1" dirty="0" smtClean="0">
                <a:solidFill>
                  <a:srgbClr val="C00000"/>
                </a:solidFill>
                <a:ea typeface="黑体" pitchFamily="49" charset="-122"/>
              </a:rPr>
              <a:t>WSDM 2016 - </a:t>
            </a:r>
            <a:r>
              <a:rPr lang="en-US" altLang="zh-CN" sz="1400" b="1" dirty="0" smtClean="0">
                <a:solidFill>
                  <a:srgbClr val="C00000"/>
                </a:solidFill>
              </a:rPr>
              <a:t>Big Data Algorithms Session</a:t>
            </a:r>
            <a:r>
              <a:rPr lang="en-US" altLang="zh-CN" sz="1400" dirty="0" smtClean="0">
                <a:ea typeface="黑体" pitchFamily="49" charset="-122"/>
              </a:rPr>
              <a:t>.</a:t>
            </a:r>
            <a:endParaRPr lang="zh-CN" altLang="en-US" sz="1400" dirty="0"/>
          </a:p>
        </p:txBody>
      </p:sp>
      <p:pic>
        <p:nvPicPr>
          <p:cNvPr id="1028" name="Picture 4"/>
          <p:cNvPicPr>
            <a:picLocks noChangeAspect="1" noChangeArrowheads="1"/>
          </p:cNvPicPr>
          <p:nvPr/>
        </p:nvPicPr>
        <p:blipFill>
          <a:blip r:embed="rId3" cstate="print"/>
          <a:srcRect/>
          <a:stretch>
            <a:fillRect/>
          </a:stretch>
        </p:blipFill>
        <p:spPr bwMode="auto">
          <a:xfrm>
            <a:off x="3563888" y="2708920"/>
            <a:ext cx="5489319" cy="537592"/>
          </a:xfrm>
          <a:prstGeom prst="rect">
            <a:avLst/>
          </a:prstGeom>
          <a:noFill/>
          <a:ln w="9525">
            <a:noFill/>
            <a:miter lim="800000"/>
            <a:headEnd/>
            <a:tailEnd/>
          </a:ln>
        </p:spPr>
      </p:pic>
      <p:graphicFrame>
        <p:nvGraphicFramePr>
          <p:cNvPr id="9" name="表格 8"/>
          <p:cNvGraphicFramePr>
            <a:graphicFrameLocks noGrp="1"/>
          </p:cNvGraphicFramePr>
          <p:nvPr/>
        </p:nvGraphicFramePr>
        <p:xfrm>
          <a:off x="719573" y="4581128"/>
          <a:ext cx="7704854" cy="1584960"/>
        </p:xfrm>
        <a:graphic>
          <a:graphicData uri="http://schemas.openxmlformats.org/drawingml/2006/table">
            <a:tbl>
              <a:tblPr firstRow="1" bandRow="1">
                <a:tableStyleId>{5C22544A-7EE6-4342-B048-85BDC9FD1C3A}</a:tableStyleId>
              </a:tblPr>
              <a:tblGrid>
                <a:gridCol w="1320831"/>
                <a:gridCol w="1320833"/>
                <a:gridCol w="2531595"/>
                <a:gridCol w="2531595"/>
              </a:tblGrid>
              <a:tr h="370840">
                <a:tc>
                  <a:txBody>
                    <a:bodyPr/>
                    <a:lstStyle/>
                    <a:p>
                      <a:pPr algn="ctr"/>
                      <a:r>
                        <a:rPr lang="zh-CN" altLang="en-US" sz="2000" dirty="0" smtClean="0">
                          <a:solidFill>
                            <a:schemeClr val="tx1"/>
                          </a:solidFill>
                        </a:rPr>
                        <a:t>小数据</a:t>
                      </a:r>
                      <a:endParaRPr lang="zh-CN" altLang="en-US" sz="2000" dirty="0">
                        <a:solidFill>
                          <a:schemeClr val="tx1"/>
                        </a:solidFill>
                      </a:endParaRPr>
                    </a:p>
                  </a:txBody>
                  <a:tcPr/>
                </a:tc>
                <a:tc>
                  <a:txBody>
                    <a:bodyPr/>
                    <a:lstStyle/>
                    <a:p>
                      <a:pPr algn="ctr"/>
                      <a:r>
                        <a:rPr lang="zh-CN" altLang="en-US" sz="2000" dirty="0" smtClean="0">
                          <a:solidFill>
                            <a:schemeClr val="tx1"/>
                          </a:solidFill>
                        </a:rPr>
                        <a:t>准确性</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大数据</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rPr>
                        <a:t>效率</a:t>
                      </a: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YouTube</a:t>
                      </a:r>
                      <a:endParaRPr lang="zh-CN" altLang="en-US" sz="2000" b="1" baseline="30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高</a:t>
                      </a:r>
                      <a:r>
                        <a:rPr lang="en-US" altLang="zh-CN" sz="1800" kern="1200" baseline="0" dirty="0" smtClean="0">
                          <a:solidFill>
                            <a:srgbClr val="FF0000"/>
                          </a:solidFill>
                          <a:latin typeface="+mn-lt"/>
                          <a:ea typeface="+mn-ea"/>
                          <a:cs typeface="+mn-cs"/>
                        </a:rPr>
                        <a:t>18%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smtClean="0">
                          <a:solidFill>
                            <a:schemeClr val="dk1"/>
                          </a:solidFill>
                          <a:latin typeface="+mn-lt"/>
                          <a:ea typeface="+mn-ea"/>
                          <a:cs typeface="+mn-cs"/>
                        </a:rPr>
                        <a:t>Friendster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31</a:t>
                      </a:r>
                      <a:r>
                        <a:rPr lang="zh-CN" altLang="en-US" sz="2000" b="1" dirty="0" smtClean="0">
                          <a:solidFill>
                            <a:srgbClr val="FF0000"/>
                          </a:solidFill>
                        </a:rPr>
                        <a:t>倍</a:t>
                      </a:r>
                    </a:p>
                  </a:txBody>
                  <a:tcPr/>
                </a:tc>
              </a:tr>
              <a:tr h="370840">
                <a:tc>
                  <a:txBody>
                    <a:bodyPr/>
                    <a:lstStyle/>
                    <a:p>
                      <a:pPr algn="ctr"/>
                      <a:r>
                        <a:rPr lang="en-US" altLang="zh-CN" sz="2000" b="1" dirty="0" err="1" smtClean="0"/>
                        <a:t>Flickr</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高</a:t>
                      </a:r>
                      <a:r>
                        <a:rPr lang="en-US" altLang="zh-CN" sz="2000" kern="1200" baseline="0" dirty="0" smtClean="0">
                          <a:solidFill>
                            <a:srgbClr val="FF0000"/>
                          </a:solidFill>
                          <a:latin typeface="+mn-lt"/>
                          <a:ea typeface="+mn-ea"/>
                          <a:cs typeface="+mn-cs"/>
                        </a:rPr>
                        <a:t>40%</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Twitter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快</a:t>
                      </a:r>
                      <a:r>
                        <a:rPr lang="en-US" altLang="zh-CN" sz="2000" b="1" dirty="0" smtClean="0">
                          <a:solidFill>
                            <a:srgbClr val="FF0000"/>
                          </a:solidFill>
                        </a:rPr>
                        <a:t>21</a:t>
                      </a:r>
                      <a:r>
                        <a:rPr lang="zh-CN" altLang="en-US" sz="2000" b="1" dirty="0" smtClean="0">
                          <a:solidFill>
                            <a:srgbClr val="FF0000"/>
                          </a:solidFill>
                        </a:rPr>
                        <a:t>倍</a:t>
                      </a:r>
                      <a:endParaRPr lang="zh-CN" altLang="en-US" sz="2000" b="1" baseline="30000" dirty="0" smtClean="0">
                        <a:solidFill>
                          <a:srgbClr val="FF0000"/>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smtClean="0">
                          <a:solidFill>
                            <a:schemeClr val="dk1"/>
                          </a:solidFill>
                          <a:latin typeface="+mn-lt"/>
                          <a:ea typeface="+mn-ea"/>
                          <a:cs typeface="+mn-cs"/>
                        </a:rPr>
                        <a:t>Wikipedia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rgbClr val="FF0000"/>
                          </a:solidFill>
                        </a:rPr>
                        <a:t>高</a:t>
                      </a:r>
                      <a:r>
                        <a:rPr lang="en-US" altLang="zh-CN" sz="2000" kern="1200" baseline="0" dirty="0" smtClean="0">
                          <a:solidFill>
                            <a:srgbClr val="FF0000"/>
                          </a:solidFill>
                          <a:latin typeface="+mn-lt"/>
                          <a:ea typeface="+mn-ea"/>
                          <a:cs typeface="+mn-cs"/>
                        </a:rPr>
                        <a:t>16%</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1" baseline="30000" dirty="0" smtClean="0">
                        <a:solidFill>
                          <a:srgbClr val="FF0000"/>
                        </a:solidFill>
                      </a:endParaRPr>
                    </a:p>
                  </a:txBody>
                  <a:tcPr/>
                </a:tc>
              </a:tr>
            </a:tbl>
          </a:graphicData>
        </a:graphic>
      </p:graphicFrame>
      <p:sp>
        <p:nvSpPr>
          <p:cNvPr id="8" name="TextBox 7"/>
          <p:cNvSpPr txBox="1"/>
          <p:nvPr/>
        </p:nvSpPr>
        <p:spPr>
          <a:xfrm>
            <a:off x="3347864" y="5733256"/>
            <a:ext cx="5040560" cy="43204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zh-CN" altLang="en-US" sz="2000" dirty="0" smtClean="0">
                <a:solidFill>
                  <a:srgbClr val="FF0000"/>
                </a:solidFill>
                <a:latin typeface="黑体" pitchFamily="49" charset="-122"/>
                <a:ea typeface="黑体" pitchFamily="49" charset="-122"/>
                <a:cs typeface="Arial Unicode MS" pitchFamily="34" charset="-122"/>
                <a:sym typeface="Wingdings" pitchFamily="2" charset="2"/>
              </a:rPr>
              <a:t>同时提高了准确性和检测效率</a:t>
            </a:r>
            <a:r>
              <a:rPr lang="en-US" altLang="zh-CN" sz="2000" dirty="0" smtClean="0">
                <a:solidFill>
                  <a:srgbClr val="FF0000"/>
                </a:solidFill>
                <a:latin typeface="黑体" pitchFamily="49" charset="-122"/>
                <a:ea typeface="黑体" pitchFamily="49" charset="-122"/>
                <a:cs typeface="Arial Unicode MS" pitchFamily="34" charset="-122"/>
                <a:sym typeface="Wingdings" pitchFamily="2" charset="2"/>
              </a:rPr>
              <a:t>!</a:t>
            </a:r>
            <a:endParaRPr lang="en-US" altLang="zh-CN" sz="2000" dirty="0">
              <a:solidFill>
                <a:srgbClr val="FF0000"/>
              </a:solidFill>
              <a:latin typeface="黑体" pitchFamily="49" charset="-122"/>
              <a:ea typeface="黑体" pitchFamily="49" charset="-122"/>
              <a:cs typeface="Arial Unicode MS" pitchFamily="34" charset="-122"/>
              <a:sym typeface="Wingdings" pitchFamily="2" charset="2"/>
            </a:endParaRPr>
          </a:p>
        </p:txBody>
      </p:sp>
      <p:grpSp>
        <p:nvGrpSpPr>
          <p:cNvPr id="4" name="组合 27"/>
          <p:cNvGrpSpPr/>
          <p:nvPr/>
        </p:nvGrpSpPr>
        <p:grpSpPr>
          <a:xfrm>
            <a:off x="5076056" y="836712"/>
            <a:ext cx="3888432" cy="1296144"/>
            <a:chOff x="5220072" y="1520788"/>
            <a:chExt cx="3888432" cy="1296144"/>
          </a:xfrm>
        </p:grpSpPr>
        <p:grpSp>
          <p:nvGrpSpPr>
            <p:cNvPr id="5" name="组合 46"/>
            <p:cNvGrpSpPr/>
            <p:nvPr/>
          </p:nvGrpSpPr>
          <p:grpSpPr>
            <a:xfrm>
              <a:off x="5220072" y="1520788"/>
              <a:ext cx="3636404" cy="1296144"/>
              <a:chOff x="4860032" y="1232756"/>
              <a:chExt cx="3636404" cy="1296144"/>
            </a:xfrm>
          </p:grpSpPr>
          <p:sp>
            <p:nvSpPr>
              <p:cNvPr id="10" name="圆柱形 9"/>
              <p:cNvSpPr/>
              <p:nvPr/>
            </p:nvSpPr>
            <p:spPr>
              <a:xfrm>
                <a:off x="4860032" y="1628800"/>
                <a:ext cx="648072" cy="504056"/>
              </a:xfrm>
              <a:prstGeom prst="can">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Data</a:t>
                </a:r>
                <a:endParaRPr lang="zh-CN" altLang="en-US" sz="1600" b="1" dirty="0">
                  <a:solidFill>
                    <a:schemeClr val="tx1"/>
                  </a:solidFill>
                </a:endParaRPr>
              </a:p>
            </p:txBody>
          </p:sp>
          <p:sp>
            <p:nvSpPr>
              <p:cNvPr id="11" name="椭圆 10"/>
              <p:cNvSpPr/>
              <p:nvPr/>
            </p:nvSpPr>
            <p:spPr>
              <a:xfrm>
                <a:off x="5796136" y="1232756"/>
                <a:ext cx="1152128"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chemeClr val="tx1"/>
                    </a:solidFill>
                  </a:rPr>
                  <a:t>sample</a:t>
                </a:r>
                <a:r>
                  <a:rPr lang="en-US" altLang="zh-CN" sz="1400" b="1" baseline="-25000" dirty="0" smtClean="0">
                    <a:solidFill>
                      <a:schemeClr val="tx1"/>
                    </a:solidFill>
                  </a:rPr>
                  <a:t>1</a:t>
                </a:r>
                <a:endParaRPr lang="zh-CN" altLang="en-US" sz="1400" b="1" baseline="-25000" dirty="0">
                  <a:solidFill>
                    <a:schemeClr val="tx1"/>
                  </a:solidFill>
                </a:endParaRPr>
              </a:p>
            </p:txBody>
          </p:sp>
          <p:sp>
            <p:nvSpPr>
              <p:cNvPr id="12" name="椭圆 11"/>
              <p:cNvSpPr/>
              <p:nvPr/>
            </p:nvSpPr>
            <p:spPr>
              <a:xfrm>
                <a:off x="5796136" y="2240868"/>
                <a:ext cx="1224136"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err="1" smtClean="0">
                    <a:solidFill>
                      <a:schemeClr val="tx1"/>
                    </a:solidFill>
                  </a:rPr>
                  <a:t>sample</a:t>
                </a:r>
                <a:r>
                  <a:rPr lang="en-US" altLang="zh-CN" sz="1400" b="1" baseline="-25000" dirty="0" err="1" smtClean="0">
                    <a:solidFill>
                      <a:schemeClr val="tx1"/>
                    </a:solidFill>
                  </a:rPr>
                  <a:t>n</a:t>
                </a:r>
                <a:endParaRPr lang="zh-CN" altLang="en-US" sz="1600" b="1" baseline="-25000" dirty="0" smtClean="0">
                  <a:solidFill>
                    <a:schemeClr val="tx1"/>
                  </a:solidFill>
                </a:endParaRPr>
              </a:p>
            </p:txBody>
          </p:sp>
          <p:sp>
            <p:nvSpPr>
              <p:cNvPr id="14" name="TextBox 13"/>
              <p:cNvSpPr txBox="1"/>
              <p:nvPr/>
            </p:nvSpPr>
            <p:spPr>
              <a:xfrm>
                <a:off x="6300192" y="1628800"/>
                <a:ext cx="1800200" cy="461665"/>
              </a:xfrm>
              <a:prstGeom prst="rect">
                <a:avLst/>
              </a:prstGeom>
              <a:noFill/>
            </p:spPr>
            <p:txBody>
              <a:bodyPr wrap="square" rtlCol="0">
                <a:spAutoFit/>
              </a:bodyPr>
              <a:lstStyle/>
              <a:p>
                <a:pPr algn="ctr"/>
                <a:r>
                  <a:rPr lang="zh-CN" altLang="en-US" sz="2400" b="1" dirty="0" smtClean="0">
                    <a:solidFill>
                      <a:srgbClr val="000099"/>
                    </a:solidFill>
                    <a:latin typeface="仿宋" pitchFamily="49" charset="-122"/>
                    <a:ea typeface="仿宋" pitchFamily="49" charset="-122"/>
                  </a:rPr>
                  <a:t>．．．</a:t>
                </a:r>
                <a:endParaRPr lang="zh-CN" altLang="en-US" sz="2400" b="1" dirty="0">
                  <a:solidFill>
                    <a:srgbClr val="000099"/>
                  </a:solidFill>
                  <a:latin typeface="仿宋" pitchFamily="49" charset="-122"/>
                  <a:ea typeface="仿宋" pitchFamily="49" charset="-122"/>
                </a:endParaRPr>
              </a:p>
            </p:txBody>
          </p:sp>
          <p:sp>
            <p:nvSpPr>
              <p:cNvPr id="16" name="TextBox 15"/>
              <p:cNvSpPr txBox="1"/>
              <p:nvPr/>
            </p:nvSpPr>
            <p:spPr>
              <a:xfrm>
                <a:off x="7308304" y="1232757"/>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400" b="1" dirty="0" smtClean="0">
                  <a:solidFill>
                    <a:srgbClr val="000099"/>
                  </a:solidFill>
                  <a:latin typeface="+mn-lt"/>
                  <a:ea typeface="+mn-ea"/>
                </a:endParaRPr>
              </a:p>
            </p:txBody>
          </p:sp>
          <p:sp>
            <p:nvSpPr>
              <p:cNvPr id="17" name="TextBox 16"/>
              <p:cNvSpPr txBox="1"/>
              <p:nvPr/>
            </p:nvSpPr>
            <p:spPr>
              <a:xfrm>
                <a:off x="7308304" y="2240869"/>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600" b="1" dirty="0" smtClean="0">
                  <a:solidFill>
                    <a:srgbClr val="000099"/>
                  </a:solidFill>
                  <a:latin typeface="+mn-lt"/>
                  <a:ea typeface="+mn-ea"/>
                </a:endParaRPr>
              </a:p>
            </p:txBody>
          </p:sp>
          <p:cxnSp>
            <p:nvCxnSpPr>
              <p:cNvPr id="19" name="直接箭头连接符 18"/>
              <p:cNvCxnSpPr>
                <a:stCxn id="10" idx="4"/>
                <a:endCxn id="12" idx="2"/>
              </p:cNvCxnSpPr>
              <p:nvPr/>
            </p:nvCxnSpPr>
            <p:spPr>
              <a:xfrm>
                <a:off x="5508104" y="1880828"/>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4"/>
                <a:endCxn id="11" idx="2"/>
              </p:cNvCxnSpPr>
              <p:nvPr/>
            </p:nvCxnSpPr>
            <p:spPr>
              <a:xfrm flipV="1">
                <a:off x="5508104" y="1376772"/>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6"/>
                <a:endCxn id="16" idx="1"/>
              </p:cNvCxnSpPr>
              <p:nvPr/>
            </p:nvCxnSpPr>
            <p:spPr>
              <a:xfrm>
                <a:off x="6948264" y="1376772"/>
                <a:ext cx="360040"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6"/>
                <a:endCxn id="17" idx="1"/>
              </p:cNvCxnSpPr>
              <p:nvPr/>
            </p:nvCxnSpPr>
            <p:spPr>
              <a:xfrm>
                <a:off x="7020272" y="2384884"/>
                <a:ext cx="288032"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6" idx="3"/>
                <a:endCxn id="25" idx="0"/>
              </p:cNvCxnSpPr>
              <p:nvPr/>
            </p:nvCxnSpPr>
            <p:spPr>
              <a:xfrm>
                <a:off x="8316416" y="1376773"/>
                <a:ext cx="180020" cy="3240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25" idx="4"/>
              </p:cNvCxnSpPr>
              <p:nvPr/>
            </p:nvCxnSpPr>
            <p:spPr>
              <a:xfrm flipV="1">
                <a:off x="8316416" y="2132856"/>
                <a:ext cx="180020" cy="2520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5" name="流程图: 联系 24"/>
            <p:cNvSpPr/>
            <p:nvPr/>
          </p:nvSpPr>
          <p:spPr>
            <a:xfrm>
              <a:off x="8604448" y="1988840"/>
              <a:ext cx="504056" cy="432048"/>
            </a:xfrm>
            <a:prstGeom prst="flowChartConnector">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FF0000"/>
                  </a:solidFill>
                </a:rPr>
                <a:t>max</a:t>
              </a:r>
              <a:endParaRPr lang="zh-CN" altLang="en-US" sz="1400" b="1" dirty="0" smtClean="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应用案例</a:t>
            </a:r>
            <a:r>
              <a:rPr lang="en-US" altLang="zh-CN" sz="3600" b="1" dirty="0" smtClean="0">
                <a:solidFill>
                  <a:srgbClr val="C00000"/>
                </a:solidFill>
                <a:latin typeface="Arial Unicode MS" pitchFamily="34" charset="-122"/>
                <a:ea typeface="黑体" pitchFamily="49" charset="-122"/>
              </a:rPr>
              <a:t>2</a:t>
            </a:r>
            <a:endParaRPr lang="zh-CN" altLang="en-US" sz="3600" dirty="0">
              <a:latin typeface="Arial Unicode MS" pitchFamily="34" charset="-122"/>
              <a:ea typeface="黑体" pitchFamily="49" charset="-122"/>
            </a:endParaRPr>
          </a:p>
        </p:txBody>
      </p:sp>
      <p:sp>
        <p:nvSpPr>
          <p:cNvPr id="5" name="内容占位符 4"/>
          <p:cNvSpPr>
            <a:spLocks noGrp="1"/>
          </p:cNvSpPr>
          <p:nvPr>
            <p:ph idx="1"/>
          </p:nvPr>
        </p:nvSpPr>
        <p:spPr>
          <a:xfrm>
            <a:off x="323528" y="1456096"/>
            <a:ext cx="8501122" cy="1180816"/>
          </a:xfrm>
        </p:spPr>
        <p:txBody>
          <a:bodyPr/>
          <a:lstStyle/>
          <a:p>
            <a:pPr marL="0" lvl="1" indent="0">
              <a:buFont typeface="Arial" pitchFamily="34" charset="0"/>
              <a:buChar char="•"/>
            </a:pPr>
            <a:r>
              <a:rPr lang="en-US" altLang="zh-CN" dirty="0" smtClean="0">
                <a:solidFill>
                  <a:srgbClr val="FF0000"/>
                </a:solidFill>
                <a:latin typeface="Arial Unicode MS" pitchFamily="34" charset="-122"/>
                <a:ea typeface="黑体" pitchFamily="49" charset="-122"/>
              </a:rPr>
              <a:t> </a:t>
            </a:r>
            <a:r>
              <a:rPr lang="zh-CN" altLang="en-US" dirty="0" smtClean="0">
                <a:solidFill>
                  <a:srgbClr val="FF0000"/>
                </a:solidFill>
                <a:ea typeface="黑体" pitchFamily="49" charset="-122"/>
              </a:rPr>
              <a:t>推荐系统</a:t>
            </a:r>
            <a:r>
              <a:rPr lang="zh-CN" altLang="en-US" dirty="0" smtClean="0">
                <a:latin typeface="Arial Unicode MS" pitchFamily="34" charset="-122"/>
                <a:ea typeface="黑体" pitchFamily="49" charset="-122"/>
              </a:rPr>
              <a:t>有着广泛的应用，如</a:t>
            </a:r>
            <a:r>
              <a:rPr lang="en-US" altLang="zh-CN" dirty="0" smtClean="0">
                <a:solidFill>
                  <a:srgbClr val="0066CC"/>
                </a:solidFill>
                <a:latin typeface="Arial Unicode MS" pitchFamily="34" charset="-122"/>
                <a:ea typeface="黑体" pitchFamily="49" charset="-122"/>
              </a:rPr>
              <a:t>social </a:t>
            </a:r>
            <a:r>
              <a:rPr lang="en-US" altLang="zh-CN" dirty="0">
                <a:solidFill>
                  <a:srgbClr val="0066CC"/>
                </a:solidFill>
                <a:latin typeface="Arial Unicode MS" pitchFamily="34" charset="-122"/>
                <a:ea typeface="黑体" pitchFamily="49" charset="-122"/>
              </a:rPr>
              <a:t>matching systems</a:t>
            </a:r>
            <a:r>
              <a:rPr lang="en-US" altLang="zh-CN" dirty="0" smtClean="0">
                <a:latin typeface="Arial Unicode MS" pitchFamily="34" charset="-122"/>
                <a:ea typeface="黑体" pitchFamily="49" charset="-122"/>
              </a:rPr>
              <a:t>. </a:t>
            </a:r>
          </a:p>
          <a:p>
            <a:pPr marL="0" lvl="1" indent="0">
              <a:buFont typeface="Arial" pitchFamily="34" charset="0"/>
              <a:buChar char="•"/>
            </a:pPr>
            <a:r>
              <a:rPr lang="en-US" altLang="zh-CN" dirty="0" smtClean="0">
                <a:solidFill>
                  <a:srgbClr val="FF0000"/>
                </a:solidFill>
                <a:latin typeface="Arial Unicode MS" pitchFamily="34" charset="-122"/>
                <a:ea typeface="黑体" pitchFamily="49" charset="-122"/>
              </a:rPr>
              <a:t> </a:t>
            </a:r>
            <a:r>
              <a:rPr lang="zh-CN" altLang="en-US" dirty="0" smtClean="0">
                <a:solidFill>
                  <a:srgbClr val="FF0000"/>
                </a:solidFill>
                <a:latin typeface="Arial Unicode MS" pitchFamily="34" charset="-122"/>
                <a:ea typeface="黑体" pitchFamily="49" charset="-122"/>
              </a:rPr>
              <a:t>图搜索</a:t>
            </a:r>
            <a:r>
              <a:rPr lang="zh-CN" altLang="en-US" dirty="0" smtClean="0">
                <a:latin typeface="Arial Unicode MS" pitchFamily="34" charset="-122"/>
                <a:ea typeface="黑体" pitchFamily="49" charset="-122"/>
              </a:rPr>
              <a:t>是一种非常有用的推荐工具</a:t>
            </a:r>
            <a:r>
              <a:rPr lang="en-US" altLang="zh-CN" dirty="0" smtClean="0">
                <a:latin typeface="Arial Unicode MS" pitchFamily="34" charset="-122"/>
                <a:ea typeface="黑体" pitchFamily="49" charset="-122"/>
              </a:rPr>
              <a:t>.</a:t>
            </a:r>
          </a:p>
          <a:p>
            <a:pPr lvl="1"/>
            <a:endParaRPr lang="en-US" altLang="zh-CN" sz="2000" dirty="0">
              <a:latin typeface="Arial Unicode MS" pitchFamily="34" charset="-122"/>
              <a:ea typeface="黑体" pitchFamily="49" charset="-122"/>
            </a:endParaRPr>
          </a:p>
          <a:p>
            <a:pPr lvl="1"/>
            <a:endParaRPr lang="en-US" altLang="zh-CN" sz="2000" dirty="0">
              <a:latin typeface="Arial Unicode MS" pitchFamily="34" charset="-122"/>
              <a:ea typeface="黑体" pitchFamily="49" charset="-122"/>
            </a:endParaRPr>
          </a:p>
        </p:txBody>
      </p:sp>
      <p:sp>
        <p:nvSpPr>
          <p:cNvPr id="7" name="TextBox 6"/>
          <p:cNvSpPr txBox="1"/>
          <p:nvPr/>
        </p:nvSpPr>
        <p:spPr>
          <a:xfrm>
            <a:off x="395536" y="908720"/>
            <a:ext cx="8388425"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0066CC"/>
                </a:solidFill>
              </a:rPr>
              <a:t>推荐系统</a:t>
            </a:r>
            <a:r>
              <a:rPr lang="en-US" altLang="zh-CN" sz="2400" dirty="0" smtClean="0">
                <a:solidFill>
                  <a:srgbClr val="0066CC"/>
                </a:solidFill>
              </a:rPr>
              <a:t> </a:t>
            </a:r>
            <a:r>
              <a:rPr lang="en-US" altLang="zh-CN" sz="2400" baseline="30000" dirty="0" smtClean="0">
                <a:solidFill>
                  <a:srgbClr val="FF0000"/>
                </a:solidFill>
              </a:rPr>
              <a:t>[2]</a:t>
            </a:r>
            <a:r>
              <a:rPr lang="en-US" altLang="zh-CN" sz="2400" dirty="0" smtClean="0">
                <a:solidFill>
                  <a:srgbClr val="0066CC"/>
                </a:solidFill>
              </a:rPr>
              <a:t> </a:t>
            </a:r>
            <a:endParaRPr lang="en-US" altLang="zh-CN" sz="2400" dirty="0">
              <a:solidFill>
                <a:srgbClr val="0066CC"/>
              </a:solidFill>
            </a:endParaRPr>
          </a:p>
        </p:txBody>
      </p:sp>
      <p:pic>
        <p:nvPicPr>
          <p:cNvPr id="4098" name="Picture 2" descr="C:\Users\LiJia\AppData\Roaming\Tencent\Users\784971087\QQ\WinTemp\RichOle\1RCJ`H][78W_D~VN6]`UGS8.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992183" y="2574952"/>
            <a:ext cx="4079809" cy="3446336"/>
          </a:xfrm>
          <a:prstGeom prst="rect">
            <a:avLst/>
          </a:prstGeom>
          <a:noFill/>
          <a:extLst>
            <a:ext uri="{909E8E84-426E-40DD-AFC4-6F175D3DCCD1}">
              <a14:hiddenFill xmlns:a14="http://schemas.microsoft.com/office/drawing/2010/main" xmlns="">
                <a:solidFill>
                  <a:srgbClr val="FFFFFF"/>
                </a:solidFill>
              </a14:hiddenFill>
            </a:ext>
          </a:extLst>
        </p:spPr>
      </p:pic>
      <p:sp>
        <p:nvSpPr>
          <p:cNvPr id="9" name="内容占位符 4"/>
          <p:cNvSpPr txBox="1">
            <a:spLocks/>
          </p:cNvSpPr>
          <p:nvPr/>
        </p:nvSpPr>
        <p:spPr bwMode="auto">
          <a:xfrm>
            <a:off x="179512" y="3356992"/>
            <a:ext cx="4968552" cy="20882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eaLnBrk="0" hangingPunct="0">
              <a:spcBef>
                <a:spcPct val="20000"/>
              </a:spcBef>
              <a:buFontTx/>
              <a:buChar char="–"/>
            </a:pPr>
            <a:r>
              <a:rPr lang="zh-CN" altLang="en-US" sz="2000" kern="0" dirty="0" smtClean="0">
                <a:solidFill>
                  <a:srgbClr val="000099"/>
                </a:solidFill>
                <a:latin typeface="Arial Unicode MS" pitchFamily="34" charset="-122"/>
                <a:ea typeface="+mn-ea"/>
              </a:rPr>
              <a:t>猎头</a:t>
            </a:r>
            <a:r>
              <a:rPr kumimoji="0" lang="zh-CN" altLang="en-US" sz="2000" b="0" i="0" u="none" strike="noStrike" kern="0" cap="none" spc="0" normalizeH="0" baseline="0" noProof="0" dirty="0" smtClean="0">
                <a:ln>
                  <a:noFill/>
                </a:ln>
                <a:solidFill>
                  <a:schemeClr val="tx1"/>
                </a:solidFill>
                <a:effectLst/>
                <a:uLnTx/>
                <a:uFillTx/>
                <a:latin typeface="Arial Unicode MS" pitchFamily="34" charset="-122"/>
                <a:ea typeface="+mn-ea"/>
              </a:rPr>
              <a:t>想找一位</a:t>
            </a:r>
            <a:r>
              <a:rPr kumimoji="0" lang="zh-CN" altLang="en-US" sz="2000" b="0" i="0" u="none" strike="noStrike" kern="0" cap="none" spc="0" normalizeH="0" baseline="0" noProof="0" dirty="0" smtClean="0">
                <a:ln>
                  <a:noFill/>
                </a:ln>
                <a:solidFill>
                  <a:srgbClr val="000099"/>
                </a:solidFill>
                <a:effectLst/>
                <a:uLnTx/>
                <a:uFillTx/>
                <a:latin typeface="Arial Unicode MS" pitchFamily="34" charset="-122"/>
                <a:ea typeface="+mn-ea"/>
              </a:rPr>
              <a:t>生物学家</a:t>
            </a:r>
            <a:r>
              <a:rPr kumimoji="0" lang="en-US" altLang="zh-CN" sz="2000" b="0" i="0" u="none" strike="noStrike" kern="0" cap="none" spc="0" normalizeH="0" noProof="0" dirty="0" smtClean="0">
                <a:ln>
                  <a:noFill/>
                </a:ln>
                <a:solidFill>
                  <a:schemeClr val="tx1"/>
                </a:solidFill>
                <a:effectLst/>
                <a:uLnTx/>
                <a:uFillTx/>
                <a:latin typeface="Arial Unicode MS" pitchFamily="34" charset="-122"/>
                <a:ea typeface="+mn-ea"/>
              </a:rPr>
              <a:t>(Bio)</a:t>
            </a:r>
            <a:r>
              <a:rPr kumimoji="0" lang="zh-CN" altLang="en-US" sz="2000" b="0" i="0" u="none" strike="noStrike" kern="0" cap="none" spc="0" normalizeH="0" noProof="0" dirty="0" smtClean="0">
                <a:ln>
                  <a:noFill/>
                </a:ln>
                <a:solidFill>
                  <a:schemeClr val="tx1"/>
                </a:solidFill>
                <a:effectLst/>
                <a:uLnTx/>
                <a:uFillTx/>
                <a:latin typeface="Arial Unicode MS" pitchFamily="34" charset="-122"/>
                <a:ea typeface="+mn-ea"/>
              </a:rPr>
              <a:t>来帮助</a:t>
            </a:r>
            <a:r>
              <a:rPr kumimoji="0" lang="zh-CN" altLang="en-US" sz="2000" b="0" i="0" u="none" strike="noStrike" kern="0" cap="none" spc="0" normalizeH="0" noProof="0" dirty="0" smtClean="0">
                <a:ln>
                  <a:noFill/>
                </a:ln>
                <a:solidFill>
                  <a:srgbClr val="000099"/>
                </a:solidFill>
                <a:effectLst/>
                <a:uLnTx/>
                <a:uFillTx/>
                <a:latin typeface="Arial Unicode MS" pitchFamily="34" charset="-122"/>
                <a:ea typeface="+mn-ea"/>
              </a:rPr>
              <a:t>一组软件开发人员</a:t>
            </a:r>
            <a:r>
              <a:rPr kumimoji="0" lang="en-US" altLang="zh-CN" sz="2000" b="0" i="0" u="none" strike="noStrike" kern="0" cap="none" spc="0" normalizeH="0" noProof="0" dirty="0" smtClean="0">
                <a:ln>
                  <a:noFill/>
                </a:ln>
                <a:solidFill>
                  <a:schemeClr val="tx1"/>
                </a:solidFill>
                <a:effectLst/>
                <a:uLnTx/>
                <a:uFillTx/>
                <a:latin typeface="Arial Unicode MS" pitchFamily="34" charset="-122"/>
                <a:ea typeface="+mn-ea"/>
              </a:rPr>
              <a:t> (SEs)</a:t>
            </a:r>
            <a:r>
              <a:rPr kumimoji="0" lang="zh-CN" altLang="en-US" sz="2000" b="0" i="0" u="none" strike="noStrike" kern="0" cap="none" spc="0" normalizeH="0" noProof="0" dirty="0" smtClean="0">
                <a:ln>
                  <a:noFill/>
                </a:ln>
                <a:solidFill>
                  <a:schemeClr val="tx1"/>
                </a:solidFill>
                <a:effectLst/>
                <a:uLnTx/>
                <a:uFillTx/>
                <a:latin typeface="Arial Unicode MS" pitchFamily="34" charset="-122"/>
                <a:ea typeface="+mn-ea"/>
              </a:rPr>
              <a:t>来分析基因数据</a:t>
            </a:r>
            <a:r>
              <a:rPr kumimoji="0" lang="en-US" altLang="zh-CN" sz="2000" b="0" i="0" u="none" strike="noStrike" kern="0" cap="none" spc="0" normalizeH="0" noProof="0" dirty="0" smtClean="0">
                <a:ln>
                  <a:noFill/>
                </a:ln>
                <a:solidFill>
                  <a:schemeClr val="tx1"/>
                </a:solidFill>
                <a:effectLst/>
                <a:uLnTx/>
                <a:uFillTx/>
                <a:latin typeface="Arial Unicode MS" pitchFamily="34" charset="-122"/>
                <a:ea typeface="+mn-ea"/>
              </a:rPr>
              <a:t>. </a:t>
            </a:r>
          </a:p>
          <a:p>
            <a:pPr marL="285750" indent="-285750" eaLnBrk="0" hangingPunct="0">
              <a:spcBef>
                <a:spcPct val="20000"/>
              </a:spcBef>
              <a:buFontTx/>
              <a:buChar char="–"/>
            </a:pPr>
            <a:r>
              <a:rPr kumimoji="0" lang="zh-CN" altLang="en-US" sz="2000" b="0" i="0" u="none" strike="noStrike" kern="0" cap="none" spc="0" normalizeH="0" noProof="0" dirty="0" smtClean="0">
                <a:ln>
                  <a:noFill/>
                </a:ln>
                <a:solidFill>
                  <a:schemeClr val="tx1"/>
                </a:solidFill>
                <a:effectLst/>
                <a:uLnTx/>
                <a:uFillTx/>
                <a:latin typeface="Arial Unicode MS" pitchFamily="34" charset="-122"/>
                <a:ea typeface="+mn-ea"/>
              </a:rPr>
              <a:t>猎头通过</a:t>
            </a:r>
            <a:r>
              <a:rPr kumimoji="0" lang="zh-CN" altLang="en-US" sz="2000" b="0" i="0" u="none" strike="noStrike" kern="0" cap="none" spc="0" normalizeH="0" noProof="0" dirty="0" smtClean="0">
                <a:ln>
                  <a:noFill/>
                </a:ln>
                <a:solidFill>
                  <a:srgbClr val="FF0000"/>
                </a:solidFill>
                <a:effectLst/>
                <a:uLnTx/>
                <a:uFillTx/>
                <a:latin typeface="Arial Unicode MS" pitchFamily="34" charset="-122"/>
                <a:ea typeface="+mn-ea"/>
              </a:rPr>
              <a:t>专家推荐网</a:t>
            </a:r>
            <a:r>
              <a:rPr kumimoji="0" lang="en-US" altLang="zh-CN" sz="2000" b="0" i="0" u="none" strike="noStrike" kern="0" cap="none" spc="0" normalizeH="0" noProof="0" dirty="0" smtClean="0">
                <a:ln>
                  <a:noFill/>
                </a:ln>
                <a:solidFill>
                  <a:srgbClr val="FF0000"/>
                </a:solidFill>
                <a:effectLst/>
                <a:uLnTx/>
                <a:uFillTx/>
                <a:latin typeface="Arial Unicode MS" pitchFamily="34" charset="-122"/>
                <a:ea typeface="+mn-ea"/>
              </a:rPr>
              <a:t>(</a:t>
            </a:r>
            <a:r>
              <a:rPr kumimoji="0" lang="zh-CN" altLang="en-US" sz="2000" b="0" i="0" u="none" strike="noStrike" kern="0" cap="none" spc="0" normalizeH="0" noProof="0" dirty="0" smtClean="0">
                <a:ln>
                  <a:noFill/>
                </a:ln>
                <a:solidFill>
                  <a:srgbClr val="FF0000"/>
                </a:solidFill>
                <a:effectLst/>
                <a:uLnTx/>
                <a:uFillTx/>
                <a:latin typeface="Arial Unicode MS" pitchFamily="34" charset="-122"/>
                <a:ea typeface="+mn-ea"/>
              </a:rPr>
              <a:t>如</a:t>
            </a:r>
            <a:r>
              <a:rPr lang="en-US" altLang="zh-CN" sz="2000" kern="0" dirty="0" smtClean="0">
                <a:solidFill>
                  <a:srgbClr val="FF0000"/>
                </a:solidFill>
                <a:latin typeface="Arial Unicode MS" pitchFamily="34" charset="-122"/>
                <a:ea typeface="+mn-ea"/>
              </a:rPr>
              <a:t>L</a:t>
            </a:r>
            <a:r>
              <a:rPr kumimoji="0" lang="en-US" altLang="zh-CN" sz="2000" b="0" i="0" u="none" strike="noStrike" kern="0" cap="none" spc="0" normalizeH="0" noProof="0" dirty="0" err="1" smtClean="0">
                <a:ln>
                  <a:noFill/>
                </a:ln>
                <a:solidFill>
                  <a:srgbClr val="FF0000"/>
                </a:solidFill>
                <a:effectLst/>
                <a:uLnTx/>
                <a:uFillTx/>
                <a:latin typeface="Arial Unicode MS" pitchFamily="34" charset="-122"/>
                <a:ea typeface="+mn-ea"/>
              </a:rPr>
              <a:t>inkedIn</a:t>
            </a:r>
            <a:r>
              <a:rPr kumimoji="0" lang="en-US" altLang="zh-CN" sz="2000" b="0" i="0" u="none" strike="noStrike" kern="0" cap="none" spc="0" normalizeH="0" noProof="0" dirty="0" smtClean="0">
                <a:ln>
                  <a:noFill/>
                </a:ln>
                <a:solidFill>
                  <a:srgbClr val="FF0000"/>
                </a:solidFill>
                <a:effectLst/>
                <a:uLnTx/>
                <a:uFillTx/>
                <a:latin typeface="Arial Unicode MS" pitchFamily="34" charset="-122"/>
                <a:ea typeface="+mn-ea"/>
              </a:rPr>
              <a:t>)</a:t>
            </a:r>
            <a:r>
              <a:rPr kumimoji="0" lang="zh-CN" altLang="en-US" sz="2000" b="0" i="0" u="none" strike="noStrike" kern="0" cap="none" spc="0" normalizeH="0" noProof="0" dirty="0" smtClean="0">
                <a:ln>
                  <a:noFill/>
                </a:ln>
                <a:solidFill>
                  <a:schemeClr val="tx1"/>
                </a:solidFill>
                <a:effectLst/>
                <a:uLnTx/>
                <a:uFillTx/>
                <a:latin typeface="Arial Unicode MS" pitchFamily="34" charset="-122"/>
                <a:ea typeface="+mn-ea"/>
              </a:rPr>
              <a:t>搜索</a:t>
            </a:r>
            <a:r>
              <a:rPr kumimoji="0" lang="en-US" altLang="zh-CN" sz="2000" b="0" i="0" u="none" strike="noStrike" kern="0" cap="none" spc="0" normalizeH="0" noProof="0" dirty="0" smtClean="0">
                <a:ln>
                  <a:noFill/>
                </a:ln>
                <a:solidFill>
                  <a:schemeClr val="tx1"/>
                </a:solidFill>
                <a:effectLst/>
                <a:uLnTx/>
                <a:uFillTx/>
                <a:latin typeface="Arial Unicode MS" pitchFamily="34" charset="-122"/>
                <a:ea typeface="+mn-ea"/>
              </a:rPr>
              <a:t> </a:t>
            </a:r>
            <a:endParaRPr kumimoji="0" lang="en-US" altLang="zh-CN" sz="2000" b="0" i="0" u="none" strike="noStrike" kern="0" cap="none" spc="0" normalizeH="0" noProof="0" dirty="0" smtClean="0">
              <a:ln>
                <a:noFill/>
              </a:ln>
              <a:effectLst/>
              <a:uLnTx/>
              <a:uFillTx/>
              <a:latin typeface="Arial Unicode MS" pitchFamily="34" charset="-122"/>
              <a:ea typeface="+mn-ea"/>
            </a:endParaRPr>
          </a:p>
          <a:p>
            <a:pPr marL="742950" lvl="1" indent="-285750" eaLnBrk="0" hangingPunct="0">
              <a:spcBef>
                <a:spcPct val="20000"/>
              </a:spcBef>
              <a:buFont typeface="Wingdings" pitchFamily="2" charset="2"/>
              <a:buChar char="ü"/>
            </a:pPr>
            <a:r>
              <a:rPr kumimoji="0" lang="en-US" altLang="zh-CN" sz="2000" b="0" i="0" u="none" strike="noStrike" kern="0" cap="none" spc="0" normalizeH="0" noProof="0" dirty="0" smtClean="0">
                <a:ln>
                  <a:noFill/>
                </a:ln>
                <a:effectLst/>
                <a:uLnTx/>
                <a:uFillTx/>
                <a:latin typeface="Arial Unicode MS" pitchFamily="34" charset="-122"/>
                <a:ea typeface="+mn-ea"/>
              </a:rPr>
              <a:t> </a:t>
            </a:r>
            <a:r>
              <a:rPr kumimoji="0" lang="zh-CN" altLang="en-US" sz="2000" b="0" i="0" u="none" strike="noStrike" kern="0" cap="none" spc="0" normalizeH="0" noProof="0" dirty="0" smtClean="0">
                <a:ln>
                  <a:noFill/>
                </a:ln>
                <a:effectLst/>
                <a:uLnTx/>
                <a:uFillTx/>
                <a:latin typeface="Arial Unicode MS" pitchFamily="34" charset="-122"/>
                <a:ea typeface="+mn-ea"/>
              </a:rPr>
              <a:t>图中顶点表示人，标签为专长</a:t>
            </a:r>
            <a:endParaRPr kumimoji="0" lang="en-US" altLang="zh-CN" sz="2000" b="0" i="0" u="none" strike="noStrike" kern="0" cap="none" spc="0" normalizeH="0" noProof="0" dirty="0" smtClean="0">
              <a:ln>
                <a:noFill/>
              </a:ln>
              <a:effectLst/>
              <a:uLnTx/>
              <a:uFillTx/>
              <a:latin typeface="Arial Unicode MS" pitchFamily="34" charset="-122"/>
              <a:ea typeface="+mn-ea"/>
            </a:endParaRPr>
          </a:p>
          <a:p>
            <a:pPr marL="742950" lvl="1" indent="-285750" eaLnBrk="0" hangingPunct="0">
              <a:spcBef>
                <a:spcPct val="20000"/>
              </a:spcBef>
              <a:buFont typeface="Wingdings" pitchFamily="2" charset="2"/>
              <a:buChar char="ü"/>
            </a:pPr>
            <a:r>
              <a:rPr lang="zh-CN" altLang="en-US" sz="2000" kern="0" dirty="0" smtClean="0">
                <a:latin typeface="Arial Unicode MS" pitchFamily="34" charset="-122"/>
                <a:ea typeface="+mn-ea"/>
              </a:rPr>
              <a:t>图中边表示推荐，如</a:t>
            </a:r>
            <a:r>
              <a:rPr kumimoji="0" lang="en-US" altLang="zh-CN" sz="2000" b="0" i="0" u="none" strike="noStrike" kern="0" cap="none" spc="0" normalizeH="0" noProof="0" dirty="0" smtClean="0">
                <a:ln>
                  <a:noFill/>
                </a:ln>
                <a:effectLst/>
                <a:uLnTx/>
                <a:uFillTx/>
                <a:latin typeface="Arial Unicode MS" pitchFamily="34" charset="-122"/>
                <a:ea typeface="+mn-ea"/>
              </a:rPr>
              <a:t>HR</a:t>
            </a:r>
            <a:r>
              <a:rPr kumimoji="0" lang="en-US" altLang="zh-CN" sz="2000" b="0" i="0" u="none" strike="noStrike" kern="0" cap="none" spc="0" normalizeH="0" baseline="-25000" noProof="0" dirty="0" smtClean="0">
                <a:ln>
                  <a:noFill/>
                </a:ln>
                <a:effectLst/>
                <a:uLnTx/>
                <a:uFillTx/>
                <a:latin typeface="Arial Unicode MS" pitchFamily="34" charset="-122"/>
                <a:ea typeface="+mn-ea"/>
              </a:rPr>
              <a:t>1</a:t>
            </a:r>
            <a:r>
              <a:rPr kumimoji="0" lang="en-US" altLang="zh-CN" sz="2000" b="0" i="0" u="none" strike="noStrike" kern="0" cap="none" spc="0" normalizeH="0" noProof="0" dirty="0" smtClean="0">
                <a:ln>
                  <a:noFill/>
                </a:ln>
                <a:effectLst/>
                <a:uLnTx/>
                <a:uFillTx/>
                <a:latin typeface="Arial Unicode MS" pitchFamily="34" charset="-122"/>
                <a:ea typeface="+mn-ea"/>
              </a:rPr>
              <a:t> </a:t>
            </a:r>
            <a:r>
              <a:rPr kumimoji="0" lang="zh-CN" altLang="en-US" sz="2000" b="0" i="0" u="none" strike="noStrike" kern="0" cap="none" spc="0" normalizeH="0" noProof="0" dirty="0" smtClean="0">
                <a:ln>
                  <a:noFill/>
                </a:ln>
                <a:effectLst/>
                <a:uLnTx/>
                <a:uFillTx/>
                <a:latin typeface="Arial Unicode MS" pitchFamily="34" charset="-122"/>
                <a:ea typeface="+mn-ea"/>
              </a:rPr>
              <a:t>推荐</a:t>
            </a:r>
            <a:r>
              <a:rPr kumimoji="0" lang="en-US" altLang="zh-CN" sz="2000" b="0" i="0" u="none" strike="noStrike" kern="0" cap="none" spc="0" normalizeH="0" noProof="0" dirty="0" smtClean="0">
                <a:ln>
                  <a:noFill/>
                </a:ln>
                <a:effectLst/>
                <a:uLnTx/>
                <a:uFillTx/>
                <a:latin typeface="Arial Unicode MS" pitchFamily="34" charset="-122"/>
                <a:ea typeface="+mn-ea"/>
              </a:rPr>
              <a:t>Bio</a:t>
            </a:r>
            <a:r>
              <a:rPr kumimoji="0" lang="en-US" altLang="zh-CN" sz="2000" b="0" i="0" u="none" strike="noStrike" kern="0" cap="none" spc="0" normalizeH="0" baseline="-25000" noProof="0" dirty="0" smtClean="0">
                <a:ln>
                  <a:noFill/>
                </a:ln>
                <a:effectLst/>
                <a:uLnTx/>
                <a:uFillTx/>
                <a:latin typeface="Arial Unicode MS" pitchFamily="34" charset="-122"/>
                <a:ea typeface="+mn-ea"/>
              </a:rPr>
              <a:t>1</a:t>
            </a:r>
            <a:r>
              <a:rPr kumimoji="0" lang="en-US" altLang="zh-CN" sz="2000" b="0" i="0" u="none" strike="noStrike" kern="0" cap="none" spc="0" normalizeH="0" noProof="0" dirty="0" smtClean="0">
                <a:ln>
                  <a:noFill/>
                </a:ln>
                <a:effectLst/>
                <a:uLnTx/>
                <a:uFillTx/>
                <a:latin typeface="Arial Unicode MS" pitchFamily="34" charset="-122"/>
                <a:ea typeface="+mn-ea"/>
              </a:rPr>
              <a:t>, AI</a:t>
            </a:r>
            <a:r>
              <a:rPr kumimoji="0" lang="en-US" altLang="zh-CN" sz="2000" b="0" i="0" u="none" strike="noStrike" kern="0" cap="none" spc="0" normalizeH="0" baseline="-25000" noProof="0" dirty="0" smtClean="0">
                <a:ln>
                  <a:noFill/>
                </a:ln>
                <a:effectLst/>
                <a:uLnTx/>
                <a:uFillTx/>
                <a:latin typeface="Arial Unicode MS" pitchFamily="34" charset="-122"/>
                <a:ea typeface="+mn-ea"/>
              </a:rPr>
              <a:t>1</a:t>
            </a:r>
            <a:r>
              <a:rPr kumimoji="0" lang="en-US" altLang="zh-CN" sz="2000" b="0" i="0" u="none" strike="noStrike" kern="0" cap="none" spc="0" normalizeH="0" noProof="0" dirty="0" smtClean="0">
                <a:ln>
                  <a:noFill/>
                </a:ln>
                <a:effectLst/>
                <a:uLnTx/>
                <a:uFillTx/>
                <a:latin typeface="Arial Unicode MS" pitchFamily="34" charset="-122"/>
                <a:ea typeface="+mn-ea"/>
              </a:rPr>
              <a:t> </a:t>
            </a:r>
            <a:r>
              <a:rPr kumimoji="0" lang="zh-CN" altLang="en-US" sz="2000" b="0" i="0" u="none" strike="noStrike" kern="0" cap="none" spc="0" normalizeH="0" noProof="0" dirty="0" smtClean="0">
                <a:ln>
                  <a:noFill/>
                </a:ln>
                <a:effectLst/>
                <a:uLnTx/>
                <a:uFillTx/>
                <a:latin typeface="Arial Unicode MS" pitchFamily="34" charset="-122"/>
                <a:ea typeface="+mn-ea"/>
              </a:rPr>
              <a:t>推荐</a:t>
            </a:r>
            <a:r>
              <a:rPr kumimoji="0" lang="en-US" altLang="zh-CN" sz="2000" b="0" i="0" u="none" strike="noStrike" kern="0" cap="none" spc="0" normalizeH="0" noProof="0" dirty="0" smtClean="0">
                <a:ln>
                  <a:noFill/>
                </a:ln>
                <a:effectLst/>
                <a:uLnTx/>
                <a:uFillTx/>
                <a:latin typeface="Arial Unicode MS" pitchFamily="34" charset="-122"/>
                <a:ea typeface="+mn-ea"/>
              </a:rPr>
              <a:t>DM</a:t>
            </a:r>
            <a:r>
              <a:rPr kumimoji="0" lang="en-US" altLang="zh-CN" sz="2000" b="0" i="0" u="none" strike="noStrike" kern="0" cap="none" spc="0" normalizeH="0" baseline="-25000" noProof="0" dirty="0" smtClean="0">
                <a:ln>
                  <a:noFill/>
                </a:ln>
                <a:effectLst/>
                <a:uLnTx/>
                <a:uFillTx/>
                <a:latin typeface="Arial Unicode MS" pitchFamily="34" charset="-122"/>
                <a:ea typeface="+mn-ea"/>
              </a:rPr>
              <a:t>1</a:t>
            </a:r>
          </a:p>
        </p:txBody>
      </p:sp>
      <p:sp>
        <p:nvSpPr>
          <p:cNvPr id="8" name="灯片编号占位符 7"/>
          <p:cNvSpPr>
            <a:spLocks noGrp="1"/>
          </p:cNvSpPr>
          <p:nvPr>
            <p:ph type="sldNum" sz="quarter" idx="10"/>
          </p:nvPr>
        </p:nvSpPr>
        <p:spPr/>
        <p:txBody>
          <a:bodyPr/>
          <a:lstStyle/>
          <a:p>
            <a:pPr>
              <a:defRPr/>
            </a:pPr>
            <a:fld id="{3AD224E6-15A8-4E74-8987-281A30D56C8B}" type="slidenum">
              <a:rPr lang="zh-CN" altLang="en-US" smtClean="0"/>
              <a:pPr>
                <a:defRPr/>
              </a:pPr>
              <a:t>4</a:t>
            </a:fld>
            <a:endParaRPr lang="zh-CN" altLang="en-US" dirty="0"/>
          </a:p>
        </p:txBody>
      </p:sp>
    </p:spTree>
    <p:extLst>
      <p:ext uri="{BB962C8B-B14F-4D97-AF65-F5344CB8AC3E}">
        <p14:creationId xmlns:p14="http://schemas.microsoft.com/office/powerpoint/2010/main" xmlns="" val="232933373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285720" y="71414"/>
            <a:ext cx="8358246" cy="796908"/>
          </a:xfrm>
        </p:spPr>
        <p:txBody>
          <a:bodyPr/>
          <a:lstStyle/>
          <a:p>
            <a:r>
              <a:rPr lang="zh-CN" altLang="en-US" sz="3600" b="1" dirty="0" smtClean="0">
                <a:solidFill>
                  <a:srgbClr val="C00000"/>
                </a:solidFill>
                <a:latin typeface="Arial Unicode MS" pitchFamily="34" charset="-122"/>
                <a:ea typeface="黑体" pitchFamily="49" charset="-122"/>
              </a:rPr>
              <a:t>分布式数据处理技术</a:t>
            </a:r>
            <a:endParaRPr lang="zh-CN" altLang="en-US" sz="3600" b="1" dirty="0">
              <a:solidFill>
                <a:srgbClr val="C00000"/>
              </a:solidFill>
              <a:latin typeface="Arial Unicode MS" pitchFamily="34" charset="-122"/>
              <a:ea typeface="黑体" pitchFamily="49" charset="-122"/>
            </a:endParaRPr>
          </a:p>
        </p:txBody>
      </p:sp>
      <p:grpSp>
        <p:nvGrpSpPr>
          <p:cNvPr id="28" name="组合 27"/>
          <p:cNvGrpSpPr/>
          <p:nvPr/>
        </p:nvGrpSpPr>
        <p:grpSpPr>
          <a:xfrm>
            <a:off x="2032764" y="1268760"/>
            <a:ext cx="4051404" cy="1901825"/>
            <a:chOff x="2555776" y="4653136"/>
            <a:chExt cx="4051404" cy="1901825"/>
          </a:xfrm>
        </p:grpSpPr>
        <p:cxnSp>
          <p:nvCxnSpPr>
            <p:cNvPr id="14" name="Straight Arrow Connector 5"/>
            <p:cNvCxnSpPr/>
            <p:nvPr/>
          </p:nvCxnSpPr>
          <p:spPr bwMode="auto">
            <a:xfrm>
              <a:off x="3519389" y="5589240"/>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5" name="TextBox 19"/>
            <p:cNvSpPr txBox="1">
              <a:spLocks noChangeArrowheads="1"/>
            </p:cNvSpPr>
            <p:nvPr/>
          </p:nvSpPr>
          <p:spPr bwMode="auto">
            <a:xfrm>
              <a:off x="2555776" y="5416897"/>
              <a:ext cx="885825" cy="460375"/>
            </a:xfrm>
            <a:prstGeom prst="rect">
              <a:avLst/>
            </a:prstGeom>
            <a:noFill/>
            <a:ln w="9525">
              <a:noFill/>
              <a:miter lim="800000"/>
              <a:headEnd/>
              <a:tailEnd/>
            </a:ln>
          </p:spPr>
          <p:txBody>
            <a:bodyPr wrap="none">
              <a:spAutoFit/>
            </a:bodyPr>
            <a:lstStyle/>
            <a:p>
              <a:r>
                <a:rPr lang="en-US" altLang="zh-CN" sz="2400" dirty="0">
                  <a:latin typeface="Rockwell" pitchFamily="18" charset="0"/>
                  <a:sym typeface="Symbol" pitchFamily="18" charset="2"/>
                </a:rPr>
                <a:t>Q(</a:t>
              </a:r>
              <a:r>
                <a:rPr lang="en-GB" altLang="zh-CN" sz="2400" dirty="0">
                  <a:solidFill>
                    <a:srgbClr val="FF0000"/>
                  </a:solidFill>
                  <a:latin typeface="Rockwell" pitchFamily="18" charset="0"/>
                  <a:sym typeface="Symbol" pitchFamily="18" charset="2"/>
                </a:rPr>
                <a:t>D</a:t>
              </a:r>
              <a:r>
                <a:rPr lang="en-GB" altLang="zh-CN" sz="2400" dirty="0">
                  <a:latin typeface="Rockwell" pitchFamily="18" charset="0"/>
                  <a:sym typeface="Symbol" pitchFamily="18" charset="2"/>
                </a:rPr>
                <a:t>)</a:t>
              </a:r>
              <a:endParaRPr lang="zh-CN" altLang="en-US" sz="2400" dirty="0">
                <a:latin typeface="Rockwell" pitchFamily="18" charset="0"/>
              </a:endParaRPr>
            </a:p>
          </p:txBody>
        </p:sp>
        <p:sp>
          <p:nvSpPr>
            <p:cNvPr id="16" name="TextBox 19"/>
            <p:cNvSpPr txBox="1">
              <a:spLocks noChangeArrowheads="1"/>
            </p:cNvSpPr>
            <p:nvPr/>
          </p:nvSpPr>
          <p:spPr bwMode="auto">
            <a:xfrm>
              <a:off x="5603379" y="5373786"/>
              <a:ext cx="946093"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i</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cxnSp>
          <p:nvCxnSpPr>
            <p:cNvPr id="17" name="Straight Arrow Connector 5"/>
            <p:cNvCxnSpPr/>
            <p:nvPr/>
          </p:nvCxnSpPr>
          <p:spPr bwMode="auto">
            <a:xfrm flipV="1">
              <a:off x="3491880" y="486916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5"/>
            <p:cNvCxnSpPr/>
            <p:nvPr/>
          </p:nvCxnSpPr>
          <p:spPr bwMode="auto">
            <a:xfrm>
              <a:off x="3491880" y="558924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6" name="TextBox 19"/>
            <p:cNvSpPr txBox="1">
              <a:spLocks noChangeArrowheads="1"/>
            </p:cNvSpPr>
            <p:nvPr/>
          </p:nvSpPr>
          <p:spPr bwMode="auto">
            <a:xfrm>
              <a:off x="5603379" y="4653136"/>
              <a:ext cx="997389"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1</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sp>
          <p:nvSpPr>
            <p:cNvPr id="27" name="TextBox 19"/>
            <p:cNvSpPr txBox="1">
              <a:spLocks noChangeArrowheads="1"/>
            </p:cNvSpPr>
            <p:nvPr/>
          </p:nvSpPr>
          <p:spPr bwMode="auto">
            <a:xfrm>
              <a:off x="5603379" y="6093296"/>
              <a:ext cx="1003801"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err="1" smtClean="0">
                  <a:solidFill>
                    <a:srgbClr val="FF0000"/>
                  </a:solidFill>
                  <a:latin typeface="Rockwell" pitchFamily="18" charset="0"/>
                  <a:sym typeface="Symbol" pitchFamily="18" charset="2"/>
                </a:rPr>
                <a:t>D</a:t>
              </a:r>
              <a:r>
                <a:rPr lang="en-GB" altLang="zh-CN" sz="2400" baseline="-25000" dirty="0" err="1" smtClean="0">
                  <a:solidFill>
                    <a:srgbClr val="FF0000"/>
                  </a:solidFill>
                  <a:latin typeface="Rockwell" pitchFamily="18" charset="0"/>
                  <a:sym typeface="Symbol" pitchFamily="18" charset="2"/>
                </a:rPr>
                <a:t>n</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grpSp>
      <p:sp>
        <p:nvSpPr>
          <p:cNvPr id="13" name="内容占位符 2"/>
          <p:cNvSpPr>
            <a:spLocks noGrp="1"/>
          </p:cNvSpPr>
          <p:nvPr>
            <p:ph idx="1"/>
          </p:nvPr>
        </p:nvSpPr>
        <p:spPr>
          <a:xfrm>
            <a:off x="319350" y="3861048"/>
            <a:ext cx="8501122" cy="2088232"/>
          </a:xfrm>
        </p:spPr>
        <p:txBody>
          <a:bodyPr/>
          <a:lstStyle/>
          <a:p>
            <a:r>
              <a:rPr lang="zh-CN" altLang="en-US" sz="2000" dirty="0" smtClean="0">
                <a:solidFill>
                  <a:srgbClr val="FF0000"/>
                </a:solidFill>
                <a:ea typeface="黑体" pitchFamily="49" charset="-122"/>
              </a:rPr>
              <a:t>现实中的图</a:t>
            </a:r>
            <a:r>
              <a:rPr lang="zh-CN" altLang="en-US" sz="2000" dirty="0" smtClean="0">
                <a:latin typeface="Arial Unicode MS" pitchFamily="34" charset="-122"/>
                <a:ea typeface="黑体" pitchFamily="49" charset="-122"/>
              </a:rPr>
              <a:t>通常非常大，</a:t>
            </a:r>
            <a:r>
              <a:rPr lang="zh-CN" altLang="en-US" sz="2000" b="1" dirty="0" smtClean="0">
                <a:ea typeface="黑体" pitchFamily="49" charset="-122"/>
                <a:sym typeface="Wingdings" pitchFamily="2" charset="2"/>
              </a:rPr>
              <a:t>使用单机来管理和查询图不现实</a:t>
            </a:r>
            <a:r>
              <a:rPr lang="en-US" altLang="zh-CN" sz="2000" dirty="0" smtClean="0">
                <a:latin typeface="Arial Unicode MS" pitchFamily="34" charset="-122"/>
                <a:ea typeface="黑体" pitchFamily="49" charset="-122"/>
              </a:rPr>
              <a:t>:</a:t>
            </a:r>
          </a:p>
          <a:p>
            <a:pPr lvl="1"/>
            <a:r>
              <a:rPr lang="de-DE" altLang="zh-CN" sz="1800" dirty="0" smtClean="0">
                <a:latin typeface="Arial Unicode MS" pitchFamily="34" charset="-122"/>
                <a:ea typeface="黑体" pitchFamily="49" charset="-122"/>
              </a:rPr>
              <a:t>Yahoo! </a:t>
            </a:r>
            <a:r>
              <a:rPr lang="en-US" altLang="zh-CN" sz="1800" dirty="0" smtClean="0">
                <a:latin typeface="Arial Unicode MS" pitchFamily="34" charset="-122"/>
                <a:ea typeface="黑体" pitchFamily="49" charset="-122"/>
              </a:rPr>
              <a:t>Web</a:t>
            </a:r>
            <a:r>
              <a:rPr lang="zh-CN" altLang="en-US" sz="1800" dirty="0" smtClean="0">
                <a:latin typeface="Arial Unicode MS" pitchFamily="34" charset="-122"/>
                <a:ea typeface="黑体" pitchFamily="49" charset="-122"/>
              </a:rPr>
              <a:t>图</a:t>
            </a:r>
            <a:r>
              <a:rPr lang="zh-CN" altLang="en-US" sz="1800" dirty="0" smtClean="0">
                <a:ea typeface="黑体" pitchFamily="49" charset="-122"/>
              </a:rPr>
              <a:t>有</a:t>
            </a:r>
            <a:r>
              <a:rPr lang="de-DE" altLang="zh-CN" sz="1800" dirty="0" smtClean="0">
                <a:latin typeface="Arial Unicode MS" pitchFamily="34" charset="-122"/>
                <a:ea typeface="黑体" pitchFamily="49" charset="-122"/>
              </a:rPr>
              <a:t>140</a:t>
            </a:r>
            <a:r>
              <a:rPr lang="zh-CN" altLang="en-US" sz="1800" dirty="0" smtClean="0">
                <a:latin typeface="Arial Unicode MS" pitchFamily="34" charset="-122"/>
                <a:ea typeface="黑体" pitchFamily="49" charset="-122"/>
              </a:rPr>
              <a:t>顶点</a:t>
            </a:r>
            <a:endParaRPr lang="de-DE" altLang="zh-CN" sz="1800" dirty="0" smtClean="0">
              <a:latin typeface="Arial Unicode MS" pitchFamily="34" charset="-122"/>
              <a:ea typeface="黑体" pitchFamily="49" charset="-122"/>
            </a:endParaRPr>
          </a:p>
          <a:p>
            <a:pPr lvl="1"/>
            <a:r>
              <a:rPr lang="en-US" altLang="zh-CN" sz="1800" dirty="0" err="1" smtClean="0">
                <a:latin typeface="Arial Unicode MS" pitchFamily="34" charset="-122"/>
                <a:ea typeface="黑体" pitchFamily="49" charset="-122"/>
              </a:rPr>
              <a:t>Facebook</a:t>
            </a:r>
            <a:r>
              <a:rPr lang="en-US" altLang="zh-CN" sz="1800" dirty="0" smtClean="0">
                <a:latin typeface="Arial Unicode MS" pitchFamily="34" charset="-122"/>
                <a:ea typeface="黑体" pitchFamily="49" charset="-122"/>
              </a:rPr>
              <a:t>: </a:t>
            </a:r>
            <a:r>
              <a:rPr lang="zh-CN" altLang="en-US" sz="1800" dirty="0" smtClean="0">
                <a:latin typeface="Arial Unicode MS" pitchFamily="34" charset="-122"/>
                <a:ea typeface="黑体" pitchFamily="49" charset="-122"/>
              </a:rPr>
              <a:t>超过</a:t>
            </a:r>
            <a:r>
              <a:rPr lang="en-US" altLang="zh-CN" sz="1800" dirty="0" smtClean="0">
                <a:latin typeface="Arial Unicode MS" pitchFamily="34" charset="-122"/>
                <a:ea typeface="黑体" pitchFamily="49" charset="-122"/>
              </a:rPr>
              <a:t>10</a:t>
            </a:r>
            <a:r>
              <a:rPr lang="zh-CN" altLang="en-US" sz="1800" dirty="0" smtClean="0">
                <a:latin typeface="Arial Unicode MS" pitchFamily="34" charset="-122"/>
                <a:ea typeface="黑体" pitchFamily="49" charset="-122"/>
              </a:rPr>
              <a:t>用户</a:t>
            </a:r>
            <a:endParaRPr lang="en-US" altLang="zh-CN" sz="4800" dirty="0" smtClean="0">
              <a:latin typeface="Arial Unicode MS" pitchFamily="34" charset="-122"/>
              <a:ea typeface="黑体" pitchFamily="49" charset="-122"/>
            </a:endParaRPr>
          </a:p>
          <a:p>
            <a:r>
              <a:rPr lang="zh-CN" altLang="en-US" sz="2000" dirty="0" smtClean="0">
                <a:solidFill>
                  <a:srgbClr val="FF0000"/>
                </a:solidFill>
                <a:ea typeface="黑体" pitchFamily="49" charset="-122"/>
              </a:rPr>
              <a:t>现实活中的图</a:t>
            </a:r>
            <a:r>
              <a:rPr lang="zh-CN" altLang="en-US" sz="2000" dirty="0" smtClean="0">
                <a:latin typeface="Arial Unicode MS" pitchFamily="34" charset="-122"/>
                <a:ea typeface="黑体" pitchFamily="49" charset="-122"/>
              </a:rPr>
              <a:t>通常是分布式的</a:t>
            </a:r>
            <a:r>
              <a:rPr lang="en-US" altLang="zh-CN" sz="2000" dirty="0" smtClean="0">
                <a:latin typeface="Arial Unicode MS" pitchFamily="34" charset="-122"/>
                <a:ea typeface="黑体" pitchFamily="49" charset="-122"/>
              </a:rPr>
              <a:t>:</a:t>
            </a:r>
          </a:p>
          <a:p>
            <a:pPr lvl="1"/>
            <a:r>
              <a:rPr lang="en-US" altLang="zh-CN" sz="1800" dirty="0" smtClean="0">
                <a:latin typeface="Arial Unicode MS" pitchFamily="34" charset="-122"/>
                <a:ea typeface="黑体" pitchFamily="49" charset="-122"/>
              </a:rPr>
              <a:t>Google, Yahoo! and </a:t>
            </a:r>
            <a:r>
              <a:rPr lang="en-US" altLang="zh-CN" sz="1800" dirty="0" err="1" smtClean="0">
                <a:latin typeface="Arial Unicode MS" pitchFamily="34" charset="-122"/>
                <a:ea typeface="黑体" pitchFamily="49" charset="-122"/>
              </a:rPr>
              <a:t>Facebook</a:t>
            </a:r>
            <a:r>
              <a:rPr lang="zh-CN" altLang="en-US" sz="1800" dirty="0" smtClean="0">
                <a:latin typeface="Arial Unicode MS" pitchFamily="34" charset="-122"/>
                <a:ea typeface="黑体" pitchFamily="49" charset="-122"/>
              </a:rPr>
              <a:t>都有大规模的数据中心存储数据</a:t>
            </a:r>
            <a:r>
              <a:rPr lang="en-US" altLang="zh-CN" sz="1800" dirty="0" err="1" smtClean="0">
                <a:latin typeface="Arial Unicode MS" pitchFamily="34" charset="-122"/>
                <a:ea typeface="黑体" pitchFamily="49" charset="-122"/>
              </a:rPr>
              <a:t>ss</a:t>
            </a:r>
            <a:endParaRPr lang="en-US" altLang="zh-CN" sz="1800" dirty="0" smtClean="0">
              <a:latin typeface="Arial Unicode MS" pitchFamily="34" charset="-122"/>
              <a:ea typeface="黑体" pitchFamily="49" charset="-122"/>
            </a:endParaRPr>
          </a:p>
        </p:txBody>
      </p:sp>
      <p:sp>
        <p:nvSpPr>
          <p:cNvPr id="19" name="灯片编号占位符 18"/>
          <p:cNvSpPr>
            <a:spLocks noGrp="1"/>
          </p:cNvSpPr>
          <p:nvPr>
            <p:ph type="sldNum" sz="quarter" idx="10"/>
          </p:nvPr>
        </p:nvSpPr>
        <p:spPr/>
        <p:txBody>
          <a:bodyPr/>
          <a:lstStyle/>
          <a:p>
            <a:pPr>
              <a:defRPr/>
            </a:pPr>
            <a:fld id="{3AD224E6-15A8-4E74-8987-281A30D56C8B}" type="slidenum">
              <a:rPr lang="zh-CN" altLang="en-US" smtClean="0"/>
              <a:pPr>
                <a:defRPr/>
              </a:pPr>
              <a:t>40</a:t>
            </a:fld>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285720" y="71414"/>
            <a:ext cx="8606760" cy="796908"/>
          </a:xfrm>
        </p:spPr>
        <p:txBody>
          <a:bodyPr/>
          <a:lstStyle/>
          <a:p>
            <a:r>
              <a:rPr lang="zh-CN" altLang="en-US" sz="3600" b="1" dirty="0" smtClean="0">
                <a:solidFill>
                  <a:srgbClr val="C00000"/>
                </a:solidFill>
                <a:latin typeface="Arial Unicode MS" pitchFamily="34" charset="-122"/>
                <a:ea typeface="黑体" pitchFamily="49" charset="-122"/>
              </a:rPr>
              <a:t>如，分布式图模式匹配</a:t>
            </a:r>
            <a:endParaRPr lang="zh-CN" altLang="en-US" sz="3600" b="1" dirty="0">
              <a:solidFill>
                <a:srgbClr val="C00000"/>
              </a:solidFill>
              <a:latin typeface="Arial Unicode MS" pitchFamily="34" charset="-122"/>
              <a:ea typeface="黑体" pitchFamily="49" charset="-122"/>
            </a:endParaRPr>
          </a:p>
        </p:txBody>
      </p:sp>
      <p:sp>
        <p:nvSpPr>
          <p:cNvPr id="12" name="内容占位符 2"/>
          <p:cNvSpPr>
            <a:spLocks noGrp="1"/>
          </p:cNvSpPr>
          <p:nvPr>
            <p:ph idx="1"/>
          </p:nvPr>
        </p:nvSpPr>
        <p:spPr>
          <a:xfrm>
            <a:off x="285720" y="1412776"/>
            <a:ext cx="8501122" cy="1728192"/>
          </a:xfrm>
        </p:spPr>
        <p:txBody>
          <a:bodyPr/>
          <a:lstStyle/>
          <a:p>
            <a:r>
              <a:rPr lang="zh-CN" altLang="en-US" sz="2000" dirty="0" smtClean="0">
                <a:latin typeface="Arial Unicode MS" pitchFamily="34" charset="-122"/>
                <a:ea typeface="黑体" pitchFamily="49" charset="-122"/>
              </a:rPr>
              <a:t>机群：具有</a:t>
            </a:r>
            <a:r>
              <a:rPr lang="zh-CN" altLang="en-US" sz="2000" dirty="0" smtClean="0">
                <a:solidFill>
                  <a:srgbClr val="FF0000"/>
                </a:solidFill>
                <a:latin typeface="Arial Unicode MS" pitchFamily="34" charset="-122"/>
                <a:ea typeface="黑体" pitchFamily="49" charset="-122"/>
              </a:rPr>
              <a:t>等同计算能力</a:t>
            </a:r>
            <a:r>
              <a:rPr lang="zh-CN" altLang="en-US" sz="2000" dirty="0" smtClean="0">
                <a:latin typeface="Arial Unicode MS" pitchFamily="34" charset="-122"/>
                <a:ea typeface="黑体" pitchFamily="49" charset="-122"/>
              </a:rPr>
              <a:t>的多台机器</a:t>
            </a:r>
            <a:r>
              <a:rPr lang="en-US" altLang="zh-CN" sz="2000" dirty="0" smtClean="0">
                <a:latin typeface="Arial Unicode MS" pitchFamily="34" charset="-122"/>
                <a:ea typeface="黑体" pitchFamily="49" charset="-122"/>
              </a:rPr>
              <a:t>(</a:t>
            </a:r>
            <a:r>
              <a:rPr lang="zh-CN" altLang="en-US" sz="2000" dirty="0" smtClean="0">
                <a:latin typeface="Arial Unicode MS" pitchFamily="34" charset="-122"/>
                <a:ea typeface="黑体" pitchFamily="49" charset="-122"/>
              </a:rPr>
              <a:t>发起查询的指定为</a:t>
            </a:r>
            <a:r>
              <a:rPr lang="zh-CN" altLang="en-US" sz="2000" dirty="0" smtClean="0">
                <a:solidFill>
                  <a:srgbClr val="FF0000"/>
                </a:solidFill>
                <a:latin typeface="Arial Unicode MS" pitchFamily="34" charset="-122"/>
                <a:ea typeface="黑体" pitchFamily="49" charset="-122"/>
              </a:rPr>
              <a:t>协调者</a:t>
            </a:r>
            <a:r>
              <a:rPr lang="en-US" altLang="zh-CN" sz="2000" dirty="0" smtClean="0">
                <a:latin typeface="Arial Unicode MS" pitchFamily="34" charset="-122"/>
                <a:ea typeface="黑体" pitchFamily="49" charset="-122"/>
              </a:rPr>
              <a:t>);</a:t>
            </a:r>
          </a:p>
          <a:p>
            <a:r>
              <a:rPr lang="zh-CN" altLang="en-US" sz="2000" dirty="0" smtClean="0">
                <a:latin typeface="Arial Unicode MS" pitchFamily="34" charset="-122"/>
                <a:ea typeface="黑体" pitchFamily="49" charset="-122"/>
              </a:rPr>
              <a:t>任何一台机器能够</a:t>
            </a:r>
            <a:r>
              <a:rPr lang="zh-CN" altLang="en-US" sz="2000" dirty="0" smtClean="0">
                <a:solidFill>
                  <a:srgbClr val="FF0000"/>
                </a:solidFill>
                <a:latin typeface="Arial Unicode MS" pitchFamily="34" charset="-122"/>
                <a:ea typeface="黑体" pitchFamily="49" charset="-122"/>
              </a:rPr>
              <a:t>直接</a:t>
            </a:r>
            <a:r>
              <a:rPr lang="zh-CN" altLang="en-US" sz="2000" dirty="0" smtClean="0">
                <a:latin typeface="Arial Unicode MS" pitchFamily="34" charset="-122"/>
                <a:ea typeface="黑体" pitchFamily="49" charset="-122"/>
              </a:rPr>
              <a:t>向其他机器发送</a:t>
            </a:r>
            <a:r>
              <a:rPr lang="zh-CN" altLang="en-US" sz="2000" dirty="0" smtClean="0">
                <a:solidFill>
                  <a:srgbClr val="FF0000"/>
                </a:solidFill>
                <a:latin typeface="Arial Unicode MS" pitchFamily="34" charset="-122"/>
                <a:ea typeface="黑体" pitchFamily="49" charset="-122"/>
              </a:rPr>
              <a:t>任意数量的消息</a:t>
            </a:r>
            <a:r>
              <a:rPr lang="en-US" altLang="zh-CN" sz="2000" dirty="0" smtClean="0">
                <a:latin typeface="Arial Unicode MS" pitchFamily="34" charset="-122"/>
                <a:ea typeface="黑体" pitchFamily="49" charset="-122"/>
              </a:rPr>
              <a:t>;</a:t>
            </a:r>
          </a:p>
          <a:p>
            <a:r>
              <a:rPr lang="zh-CN" altLang="en-US" sz="2000" dirty="0" smtClean="0">
                <a:latin typeface="Arial Unicode MS" pitchFamily="34" charset="-122"/>
                <a:ea typeface="黑体" pitchFamily="49" charset="-122"/>
              </a:rPr>
              <a:t>所有机器通过</a:t>
            </a:r>
            <a:r>
              <a:rPr lang="zh-CN" altLang="en-US" sz="2000" dirty="0" smtClean="0">
                <a:solidFill>
                  <a:srgbClr val="FF0000"/>
                </a:solidFill>
                <a:latin typeface="Arial Unicode MS" pitchFamily="34" charset="-122"/>
                <a:ea typeface="黑体" pitchFamily="49" charset="-122"/>
              </a:rPr>
              <a:t>本地计算</a:t>
            </a:r>
            <a:r>
              <a:rPr lang="zh-CN" altLang="en-US" sz="2000" dirty="0" smtClean="0">
                <a:latin typeface="Arial Unicode MS" pitchFamily="34" charset="-122"/>
                <a:ea typeface="黑体" pitchFamily="49" charset="-122"/>
              </a:rPr>
              <a:t>和</a:t>
            </a:r>
            <a:r>
              <a:rPr lang="zh-CN" altLang="en-US" sz="2000" dirty="0" smtClean="0">
                <a:solidFill>
                  <a:srgbClr val="FF0000"/>
                </a:solidFill>
                <a:latin typeface="Arial Unicode MS" pitchFamily="34" charset="-122"/>
                <a:ea typeface="黑体" pitchFamily="49" charset="-122"/>
              </a:rPr>
              <a:t>消息传送</a:t>
            </a:r>
            <a:r>
              <a:rPr lang="zh-CN" altLang="en-US" sz="2000" dirty="0" smtClean="0">
                <a:latin typeface="Arial Unicode MS" pitchFamily="34" charset="-122"/>
                <a:ea typeface="黑体" pitchFamily="49" charset="-122"/>
              </a:rPr>
              <a:t>协同完成任务</a:t>
            </a:r>
            <a:r>
              <a:rPr lang="en-US" altLang="zh-CN" sz="2000" dirty="0" smtClean="0">
                <a:latin typeface="Arial Unicode MS" pitchFamily="34" charset="-122"/>
                <a:ea typeface="黑体" pitchFamily="49" charset="-122"/>
              </a:rPr>
              <a:t>.</a:t>
            </a:r>
            <a:endParaRPr lang="zh-CN" altLang="en-US" sz="2000" b="1" dirty="0">
              <a:latin typeface="Arial Unicode MS" pitchFamily="34" charset="-122"/>
              <a:ea typeface="黑体" pitchFamily="49" charset="-122"/>
            </a:endParaRPr>
          </a:p>
        </p:txBody>
      </p:sp>
      <p:sp>
        <p:nvSpPr>
          <p:cNvPr id="13" name="灯片编号占位符 3"/>
          <p:cNvSpPr txBox="1">
            <a:spLocks/>
          </p:cNvSpPr>
          <p:nvPr/>
        </p:nvSpPr>
        <p:spPr>
          <a:xfrm>
            <a:off x="6929438" y="6492875"/>
            <a:ext cx="2133600" cy="365125"/>
          </a:xfrm>
          <a:prstGeom prst="rect">
            <a:avLst/>
          </a:prstGeom>
        </p:spPr>
        <p:txBody>
          <a:bodyPr vert="horz" lIns="91440" tIns="45720" rIns="91440" bIns="45720" rtlCol="0" anchor="ctr"/>
          <a:lstStyle/>
          <a:p>
            <a:pPr marL="0" marR="0" lvl="0" indent="0" algn="r" defTabSz="914400" rtl="0" eaLnBrk="1" fontAlgn="base" latinLnBrk="0" hangingPunct="1">
              <a:lnSpc>
                <a:spcPct val="100000"/>
              </a:lnSpc>
              <a:spcBef>
                <a:spcPct val="0"/>
              </a:spcBef>
              <a:spcAft>
                <a:spcPct val="0"/>
              </a:spcAft>
              <a:buClrTx/>
              <a:buSzTx/>
              <a:buFontTx/>
              <a:buNone/>
              <a:tabLst/>
              <a:defRPr/>
            </a:pPr>
            <a:fld id="{3AD224E6-15A8-4E74-8987-281A30D56C8B}" type="slidenum">
              <a:rPr kumimoji="0" lang="zh-CN" altLang="en-US" sz="1200" b="0" i="0" u="none" strike="noStrike" kern="1200" cap="none" spc="0" normalizeH="0" baseline="0" noProof="0" smtClean="0">
                <a:ln>
                  <a:noFill/>
                </a:ln>
                <a:solidFill>
                  <a:schemeClr val="tx1">
                    <a:tint val="75000"/>
                  </a:schemeClr>
                </a:solidFill>
                <a:effectLst/>
                <a:uLnTx/>
                <a:uFillTx/>
                <a:latin typeface="Arial" charset="0"/>
                <a:ea typeface="宋体"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dirty="0">
              <a:ln>
                <a:noFill/>
              </a:ln>
              <a:solidFill>
                <a:schemeClr val="tx1">
                  <a:tint val="75000"/>
                </a:schemeClr>
              </a:solidFill>
              <a:effectLst/>
              <a:uLnTx/>
              <a:uFillTx/>
              <a:latin typeface="Arial" charset="0"/>
              <a:ea typeface="宋体" charset="-122"/>
              <a:cs typeface="+mn-cs"/>
            </a:endParaRPr>
          </a:p>
        </p:txBody>
      </p:sp>
      <p:sp>
        <p:nvSpPr>
          <p:cNvPr id="14" name="TextBox 13"/>
          <p:cNvSpPr txBox="1"/>
          <p:nvPr/>
        </p:nvSpPr>
        <p:spPr>
          <a:xfrm>
            <a:off x="288032" y="908720"/>
            <a:ext cx="838842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eaLnBrk="1" hangingPunct="1"/>
            <a:r>
              <a:rPr lang="zh-CN" altLang="en-US" sz="2000" dirty="0" smtClean="0">
                <a:solidFill>
                  <a:srgbClr val="3366CC"/>
                </a:solidFill>
              </a:rPr>
              <a:t>提出分布式计算模型</a:t>
            </a:r>
            <a:r>
              <a:rPr lang="en-US" altLang="zh-CN" sz="2000" dirty="0" smtClean="0">
                <a:solidFill>
                  <a:srgbClr val="3366CC"/>
                </a:solidFill>
              </a:rPr>
              <a:t> </a:t>
            </a:r>
            <a:r>
              <a:rPr lang="en-US" altLang="zh-CN" sz="2000" baseline="30000" dirty="0" smtClean="0">
                <a:solidFill>
                  <a:srgbClr val="FF0000"/>
                </a:solidFill>
              </a:rPr>
              <a:t>[2]</a:t>
            </a:r>
            <a:r>
              <a:rPr lang="en-US" altLang="zh-CN" sz="2000" dirty="0" smtClean="0">
                <a:solidFill>
                  <a:srgbClr val="3366CC"/>
                </a:solidFill>
              </a:rPr>
              <a:t>:</a:t>
            </a:r>
            <a:endParaRPr lang="en-US" altLang="zh-CN" sz="2000" dirty="0" smtClean="0">
              <a:solidFill>
                <a:srgbClr val="3366CC"/>
              </a:solidFill>
              <a:ea typeface="黑体" pitchFamily="49" charset="-122"/>
              <a:sym typeface="Wingdings" pitchFamily="2" charset="2"/>
            </a:endParaRPr>
          </a:p>
        </p:txBody>
      </p:sp>
      <p:pic>
        <p:nvPicPr>
          <p:cNvPr id="15" name="Picture 2"/>
          <p:cNvPicPr>
            <a:picLocks noChangeAspect="1" noChangeArrowheads="1"/>
          </p:cNvPicPr>
          <p:nvPr/>
        </p:nvPicPr>
        <p:blipFill>
          <a:blip r:embed="rId2" cstate="print"/>
          <a:srcRect/>
          <a:stretch>
            <a:fillRect/>
          </a:stretch>
        </p:blipFill>
        <p:spPr bwMode="auto">
          <a:xfrm>
            <a:off x="2267744" y="2780928"/>
            <a:ext cx="4320480" cy="1454760"/>
          </a:xfrm>
          <a:prstGeom prst="rect">
            <a:avLst/>
          </a:prstGeom>
          <a:noFill/>
          <a:ln w="9525">
            <a:noFill/>
            <a:miter lim="800000"/>
            <a:headEnd/>
            <a:tailEnd/>
          </a:ln>
        </p:spPr>
      </p:pic>
      <p:sp>
        <p:nvSpPr>
          <p:cNvPr id="16" name="TextBox 15"/>
          <p:cNvSpPr txBox="1"/>
          <p:nvPr/>
        </p:nvSpPr>
        <p:spPr>
          <a:xfrm>
            <a:off x="288032" y="4509120"/>
            <a:ext cx="838842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eaLnBrk="1" hangingPunct="1"/>
            <a:r>
              <a:rPr lang="zh-CN" altLang="en-US" sz="2000" dirty="0" smtClean="0">
                <a:solidFill>
                  <a:srgbClr val="3366CC"/>
                </a:solidFill>
              </a:rPr>
              <a:t>分布式算法复杂性指标</a:t>
            </a:r>
            <a:r>
              <a:rPr lang="en-US" altLang="zh-CN" sz="2000" dirty="0" smtClean="0">
                <a:solidFill>
                  <a:srgbClr val="3366CC"/>
                </a:solidFill>
              </a:rPr>
              <a:t>:</a:t>
            </a:r>
            <a:endParaRPr lang="en-US" altLang="zh-CN" sz="2000" dirty="0" smtClean="0">
              <a:solidFill>
                <a:srgbClr val="3366CC"/>
              </a:solidFill>
              <a:ea typeface="黑体" pitchFamily="49" charset="-122"/>
              <a:sym typeface="Wingdings" pitchFamily="2" charset="2"/>
            </a:endParaRPr>
          </a:p>
        </p:txBody>
      </p:sp>
      <p:sp>
        <p:nvSpPr>
          <p:cNvPr id="17" name="内容占位符 2"/>
          <p:cNvSpPr txBox="1">
            <a:spLocks/>
          </p:cNvSpPr>
          <p:nvPr/>
        </p:nvSpPr>
        <p:spPr bwMode="auto">
          <a:xfrm>
            <a:off x="285720" y="5085184"/>
            <a:ext cx="8501122" cy="12241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lang="en-US" altLang="zh-CN" sz="2000" dirty="0" smtClean="0">
                <a:latin typeface="Arial Unicode MS" pitchFamily="34" charset="-122"/>
                <a:ea typeface="黑体" pitchFamily="49" charset="-122"/>
              </a:rPr>
              <a:t>1. </a:t>
            </a:r>
            <a:r>
              <a:rPr lang="zh-CN" altLang="en-US" sz="2000" b="1" dirty="0" smtClean="0">
                <a:solidFill>
                  <a:srgbClr val="FF0000"/>
                </a:solidFill>
                <a:latin typeface="Arial Unicode MS" pitchFamily="34" charset="-122"/>
                <a:ea typeface="黑体" pitchFamily="49" charset="-122"/>
              </a:rPr>
              <a:t>机器访问次数</a:t>
            </a:r>
            <a:r>
              <a:rPr lang="en-US" altLang="zh-CN" sz="2000" dirty="0" smtClean="0">
                <a:latin typeface="Arial Unicode MS" pitchFamily="34" charset="-122"/>
                <a:ea typeface="黑体" pitchFamily="49" charset="-122"/>
              </a:rPr>
              <a:t>: </a:t>
            </a:r>
            <a:r>
              <a:rPr lang="zh-CN" altLang="en-US" sz="2000" dirty="0" smtClean="0">
                <a:latin typeface="Arial Unicode MS" pitchFamily="34" charset="-122"/>
                <a:ea typeface="黑体" pitchFamily="49" charset="-122"/>
              </a:rPr>
              <a:t>访问一台机器的最大次数</a:t>
            </a:r>
            <a:r>
              <a:rPr lang="en-US" altLang="zh-CN" sz="2000" dirty="0" smtClean="0">
                <a:latin typeface="Arial Unicode MS" pitchFamily="34" charset="-122"/>
                <a:ea typeface="黑体" pitchFamily="49" charset="-122"/>
              </a:rPr>
              <a:t>(</a:t>
            </a:r>
            <a:r>
              <a:rPr lang="zh-CN" altLang="en-US" sz="2000" b="1" dirty="0" smtClean="0">
                <a:solidFill>
                  <a:srgbClr val="3366CC"/>
                </a:solidFill>
                <a:latin typeface="Arial Unicode MS" pitchFamily="34" charset="-122"/>
                <a:ea typeface="黑体" pitchFamily="49" charset="-122"/>
              </a:rPr>
              <a:t>交互复杂性</a:t>
            </a:r>
            <a:r>
              <a:rPr lang="en-US" altLang="zh-CN" sz="2000" dirty="0" smtClean="0">
                <a:latin typeface="Arial Unicode MS" pitchFamily="34" charset="-122"/>
                <a:ea typeface="黑体" pitchFamily="49" charset="-122"/>
              </a:rPr>
              <a:t>)</a:t>
            </a:r>
          </a:p>
          <a:p>
            <a:r>
              <a:rPr lang="en-US" altLang="zh-CN" sz="2000" dirty="0" smtClean="0">
                <a:latin typeface="Arial Unicode MS" pitchFamily="34" charset="-122"/>
                <a:ea typeface="黑体" pitchFamily="49" charset="-122"/>
              </a:rPr>
              <a:t>2. </a:t>
            </a:r>
            <a:r>
              <a:rPr lang="zh-CN" altLang="en-US" sz="2000" b="1" dirty="0" smtClean="0">
                <a:solidFill>
                  <a:srgbClr val="FF0000"/>
                </a:solidFill>
                <a:latin typeface="Arial Unicode MS" pitchFamily="34" charset="-122"/>
                <a:ea typeface="黑体" pitchFamily="49" charset="-122"/>
              </a:rPr>
              <a:t>最大完工时间</a:t>
            </a:r>
            <a:r>
              <a:rPr lang="en-US" altLang="zh-CN" sz="2000" dirty="0" smtClean="0">
                <a:latin typeface="Arial Unicode MS" pitchFamily="34" charset="-122"/>
                <a:ea typeface="黑体" pitchFamily="49" charset="-122"/>
              </a:rPr>
              <a:t>: </a:t>
            </a:r>
            <a:r>
              <a:rPr lang="zh-CN" altLang="en-US" sz="2000" dirty="0" smtClean="0">
                <a:latin typeface="Arial Unicode MS" pitchFamily="34" charset="-122"/>
                <a:ea typeface="黑体" pitchFamily="49" charset="-122"/>
              </a:rPr>
              <a:t>所有机器中最长的完工时间</a:t>
            </a:r>
            <a:r>
              <a:rPr lang="en-US" altLang="zh-CN" sz="2000" dirty="0" smtClean="0">
                <a:latin typeface="Arial Unicode MS" pitchFamily="34" charset="-122"/>
                <a:ea typeface="黑体" pitchFamily="49" charset="-122"/>
              </a:rPr>
              <a:t>(</a:t>
            </a:r>
            <a:r>
              <a:rPr lang="zh-CN" altLang="en-US" sz="2000" b="1" dirty="0" smtClean="0">
                <a:solidFill>
                  <a:srgbClr val="3366CC"/>
                </a:solidFill>
                <a:latin typeface="Arial Unicode MS" pitchFamily="34" charset="-122"/>
                <a:ea typeface="黑体" pitchFamily="49" charset="-122"/>
              </a:rPr>
              <a:t>效率</a:t>
            </a:r>
            <a:r>
              <a:rPr lang="en-US" altLang="zh-CN" sz="2000" dirty="0" smtClean="0">
                <a:latin typeface="Arial Unicode MS" pitchFamily="34" charset="-122"/>
                <a:ea typeface="黑体" pitchFamily="49" charset="-122"/>
              </a:rPr>
              <a:t>)</a:t>
            </a:r>
          </a:p>
          <a:p>
            <a:r>
              <a:rPr lang="en-US" altLang="zh-CN" sz="2000" dirty="0" smtClean="0">
                <a:latin typeface="Arial Unicode MS" pitchFamily="34" charset="-122"/>
                <a:ea typeface="黑体" pitchFamily="49" charset="-122"/>
              </a:rPr>
              <a:t>3. </a:t>
            </a:r>
            <a:r>
              <a:rPr lang="zh-CN" altLang="en-US" sz="2000" b="1" dirty="0" smtClean="0">
                <a:solidFill>
                  <a:srgbClr val="FF0000"/>
                </a:solidFill>
                <a:latin typeface="Arial Unicode MS" pitchFamily="34" charset="-122"/>
                <a:ea typeface="黑体" pitchFamily="49" charset="-122"/>
              </a:rPr>
              <a:t>通讯数据量</a:t>
            </a:r>
            <a:r>
              <a:rPr lang="en-US" altLang="zh-CN" sz="2000" dirty="0" smtClean="0">
                <a:latin typeface="Arial Unicode MS" pitchFamily="34" charset="-122"/>
                <a:ea typeface="黑体" pitchFamily="49" charset="-122"/>
              </a:rPr>
              <a:t>: </a:t>
            </a:r>
            <a:r>
              <a:rPr lang="zh-CN" altLang="en-US" sz="2000" dirty="0" smtClean="0">
                <a:latin typeface="Arial Unicode MS" pitchFamily="34" charset="-122"/>
                <a:ea typeface="黑体" pitchFamily="49" charset="-122"/>
              </a:rPr>
              <a:t>不同机器之间的通讯消息的量和</a:t>
            </a:r>
            <a:r>
              <a:rPr lang="en-US" altLang="zh-CN" sz="2000" dirty="0" smtClean="0">
                <a:latin typeface="Arial Unicode MS" pitchFamily="34" charset="-122"/>
                <a:ea typeface="黑体" pitchFamily="49" charset="-122"/>
              </a:rPr>
              <a:t> (</a:t>
            </a:r>
            <a:r>
              <a:rPr lang="zh-CN" altLang="en-US" sz="2000" b="1" dirty="0" smtClean="0">
                <a:solidFill>
                  <a:srgbClr val="3366CC"/>
                </a:solidFill>
                <a:latin typeface="Arial Unicode MS" pitchFamily="34" charset="-122"/>
                <a:ea typeface="黑体" pitchFamily="49" charset="-122"/>
              </a:rPr>
              <a:t>网络带宽的消耗</a:t>
            </a:r>
            <a:r>
              <a:rPr lang="en-US" altLang="zh-CN" sz="2000" dirty="0" smtClean="0">
                <a:latin typeface="Arial Unicode MS" pitchFamily="34" charset="-122"/>
                <a:ea typeface="黑体" pitchFamily="49" charset="-122"/>
              </a:rPr>
              <a:t>)</a:t>
            </a:r>
            <a:endParaRPr kumimoji="0" lang="en-US" altLang="zh-CN" sz="2000" strike="noStrike" kern="0" cap="none" spc="0" normalizeH="0" baseline="0" noProof="0" dirty="0" smtClean="0">
              <a:ln>
                <a:noFill/>
              </a:ln>
              <a:solidFill>
                <a:schemeClr val="tx1"/>
              </a:solidFill>
              <a:effectLst/>
              <a:uLnTx/>
              <a:uFillTx/>
              <a:latin typeface="Arial Unicode MS" pitchFamily="34" charset="-122"/>
              <a:ea typeface="黑体" pitchFamily="49" charset="-122"/>
              <a:sym typeface="Wingdings" pitchFamily="2" charset="2"/>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2000"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0" name="灯片编号占位符 9"/>
          <p:cNvSpPr>
            <a:spLocks noGrp="1"/>
          </p:cNvSpPr>
          <p:nvPr>
            <p:ph type="sldNum" sz="quarter" idx="10"/>
          </p:nvPr>
        </p:nvSpPr>
        <p:spPr/>
        <p:txBody>
          <a:bodyPr/>
          <a:lstStyle/>
          <a:p>
            <a:pPr>
              <a:defRPr/>
            </a:pPr>
            <a:fld id="{3AD224E6-15A8-4E74-8987-281A30D56C8B}" type="slidenum">
              <a:rPr lang="zh-CN" altLang="en-US" smtClean="0"/>
              <a:pPr>
                <a:defRPr/>
              </a:pPr>
              <a:t>41</a:t>
            </a:fld>
            <a:endParaRPr lang="zh-CN" altLang="en-US" dirty="0"/>
          </a:p>
        </p:txBody>
      </p:sp>
      <p:sp>
        <p:nvSpPr>
          <p:cNvPr id="11" name="矩形 10"/>
          <p:cNvSpPr/>
          <p:nvPr/>
        </p:nvSpPr>
        <p:spPr>
          <a:xfrm>
            <a:off x="0" y="6505599"/>
            <a:ext cx="9144000" cy="307777"/>
          </a:xfrm>
          <a:prstGeom prst="rect">
            <a:avLst/>
          </a:prstGeom>
          <a:ln>
            <a:solidFill>
              <a:srgbClr val="FF0000"/>
            </a:solidFill>
          </a:ln>
        </p:spPr>
        <p:txBody>
          <a:bodyPr wrap="square">
            <a:spAutoFit/>
          </a:bodyPr>
          <a:lstStyle/>
          <a:p>
            <a:pPr>
              <a:buNone/>
            </a:pPr>
            <a:r>
              <a:rPr lang="en-US" altLang="zh-CN" sz="1400" dirty="0" smtClean="0">
                <a:latin typeface="Arial Unicode MS" pitchFamily="34" charset="-122"/>
                <a:ea typeface="黑体" pitchFamily="49" charset="-122"/>
              </a:rPr>
              <a:t>[2] </a:t>
            </a:r>
            <a:r>
              <a:rPr lang="en-US" altLang="zh-CN" sz="1400" dirty="0" err="1" smtClean="0">
                <a:latin typeface="Arial Unicode MS" pitchFamily="34" charset="-122"/>
                <a:ea typeface="黑体" pitchFamily="49" charset="-122"/>
              </a:rPr>
              <a:t>Shuai</a:t>
            </a:r>
            <a:r>
              <a:rPr lang="en-US" altLang="zh-CN" sz="1400" dirty="0" smtClean="0">
                <a:latin typeface="Arial Unicode MS" pitchFamily="34" charset="-122"/>
                <a:ea typeface="黑体" pitchFamily="49" charset="-122"/>
              </a:rPr>
              <a:t> Ma, Yang Cao, </a:t>
            </a:r>
            <a:r>
              <a:rPr lang="en-US" altLang="zh-CN" sz="1400" dirty="0" err="1" smtClean="0">
                <a:latin typeface="Arial Unicode MS" pitchFamily="34" charset="-122"/>
                <a:ea typeface="黑体" pitchFamily="49" charset="-122"/>
              </a:rPr>
              <a:t>Jinpeng</a:t>
            </a:r>
            <a:r>
              <a:rPr lang="en-US" altLang="zh-CN" sz="1400" dirty="0" smtClean="0">
                <a:latin typeface="Arial Unicode MS" pitchFamily="34" charset="-122"/>
                <a:ea typeface="黑体" pitchFamily="49" charset="-122"/>
              </a:rPr>
              <a:t> </a:t>
            </a:r>
            <a:r>
              <a:rPr lang="en-US" altLang="zh-CN" sz="1400" dirty="0" err="1" smtClean="0">
                <a:latin typeface="Arial Unicode MS" pitchFamily="34" charset="-122"/>
                <a:ea typeface="黑体" pitchFamily="49" charset="-122"/>
              </a:rPr>
              <a:t>Huai</a:t>
            </a:r>
            <a:r>
              <a:rPr lang="en-US" altLang="zh-CN" sz="1400" dirty="0" smtClean="0">
                <a:latin typeface="Arial Unicode MS" pitchFamily="34" charset="-122"/>
                <a:ea typeface="黑体" pitchFamily="49" charset="-122"/>
              </a:rPr>
              <a:t>, and </a:t>
            </a:r>
            <a:r>
              <a:rPr lang="en-US" altLang="zh-CN" sz="1400" dirty="0" err="1" smtClean="0">
                <a:latin typeface="Arial Unicode MS" pitchFamily="34" charset="-122"/>
                <a:ea typeface="黑体" pitchFamily="49" charset="-122"/>
              </a:rPr>
              <a:t>Tianyu</a:t>
            </a:r>
            <a:r>
              <a:rPr lang="en-US" altLang="zh-CN" sz="1400" dirty="0" smtClean="0">
                <a:latin typeface="Arial Unicode MS" pitchFamily="34" charset="-122"/>
                <a:ea typeface="黑体" pitchFamily="49" charset="-122"/>
              </a:rPr>
              <a:t> </a:t>
            </a:r>
            <a:r>
              <a:rPr lang="en-US" altLang="zh-CN" sz="1400" dirty="0" err="1" smtClean="0">
                <a:latin typeface="Arial Unicode MS" pitchFamily="34" charset="-122"/>
                <a:ea typeface="黑体" pitchFamily="49" charset="-122"/>
              </a:rPr>
              <a:t>Wo</a:t>
            </a:r>
            <a:r>
              <a:rPr lang="en-US" altLang="zh-CN" sz="1400" dirty="0" smtClean="0">
                <a:latin typeface="Arial Unicode MS" pitchFamily="34" charset="-122"/>
                <a:ea typeface="黑体" pitchFamily="49" charset="-122"/>
              </a:rPr>
              <a:t>, Distributed Graph Pattern Matching, </a:t>
            </a:r>
            <a:r>
              <a:rPr lang="en-US" altLang="zh-CN" sz="1400" b="1" dirty="0" smtClean="0">
                <a:solidFill>
                  <a:srgbClr val="C00000"/>
                </a:solidFill>
                <a:latin typeface="Arial Unicode MS" pitchFamily="34" charset="-122"/>
                <a:ea typeface="黑体" pitchFamily="49" charset="-122"/>
              </a:rPr>
              <a:t>WWW</a:t>
            </a:r>
            <a:r>
              <a:rPr lang="en-US" altLang="zh-CN" sz="1400" dirty="0" smtClean="0">
                <a:latin typeface="Arial Unicode MS" pitchFamily="34" charset="-122"/>
                <a:ea typeface="黑体" pitchFamily="49" charset="-122"/>
              </a:rPr>
              <a:t> </a:t>
            </a:r>
            <a:r>
              <a:rPr lang="en-US" altLang="zh-CN" sz="1400" b="1" dirty="0" smtClean="0">
                <a:solidFill>
                  <a:srgbClr val="C00000"/>
                </a:solidFill>
                <a:latin typeface="Arial Unicode MS" pitchFamily="34" charset="-122"/>
                <a:ea typeface="黑体" pitchFamily="49" charset="-122"/>
              </a:rPr>
              <a:t>2012</a:t>
            </a:r>
            <a:r>
              <a:rPr lang="en-US" altLang="zh-CN" sz="1400" dirty="0" smtClean="0">
                <a:latin typeface="Arial Unicode MS" pitchFamily="34" charset="-122"/>
                <a:ea typeface="黑体" pitchFamily="49" charset="-122"/>
              </a:rPr>
              <a:t>.</a:t>
            </a:r>
            <a:endParaRPr lang="en-US" altLang="zh-CN" sz="1400" b="1" dirty="0" smtClean="0">
              <a:solidFill>
                <a:srgbClr val="C000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par>
                                <p:cTn id="9" presetID="3" presetClass="entr" presetSubtype="1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linds(horizontal)">
                                      <p:cBhvr>
                                        <p:cTn id="11" dur="500"/>
                                        <p:tgtEl>
                                          <p:spTgt spid="16"/>
                                        </p:tgtEl>
                                      </p:cBhvr>
                                    </p:animEffect>
                                  </p:childTnLst>
                                </p:cTn>
                              </p:par>
                              <p:par>
                                <p:cTn id="12" presetID="3" presetClass="entr" presetSubtype="10" fill="hold" grpId="1"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linds(horizontal)">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7"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增量计算技术</a:t>
            </a:r>
            <a:endParaRPr lang="zh-CN" altLang="en-US" sz="3600" b="1" dirty="0">
              <a:solidFill>
                <a:srgbClr val="C00000"/>
              </a:solidFill>
              <a:latin typeface="Arial Unicode MS" pitchFamily="34" charset="-122"/>
              <a:ea typeface="黑体" pitchFamily="49" charset="-122"/>
            </a:endParaRPr>
          </a:p>
        </p:txBody>
      </p:sp>
      <p:cxnSp>
        <p:nvCxnSpPr>
          <p:cNvPr id="16" name="Straight Arrow Connector 5"/>
          <p:cNvCxnSpPr/>
          <p:nvPr/>
        </p:nvCxnSpPr>
        <p:spPr bwMode="auto">
          <a:xfrm>
            <a:off x="2987824" y="3501008"/>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7" name="TextBox 19"/>
          <p:cNvSpPr txBox="1">
            <a:spLocks noChangeArrowheads="1"/>
          </p:cNvSpPr>
          <p:nvPr/>
        </p:nvSpPr>
        <p:spPr bwMode="auto">
          <a:xfrm>
            <a:off x="899592" y="3212976"/>
            <a:ext cx="1656184"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 + </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3" name="TextBox 19"/>
          <p:cNvSpPr txBox="1">
            <a:spLocks noChangeArrowheads="1"/>
          </p:cNvSpPr>
          <p:nvPr/>
        </p:nvSpPr>
        <p:spPr bwMode="auto">
          <a:xfrm>
            <a:off x="5652120" y="3212976"/>
            <a:ext cx="2952328"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 + </a:t>
            </a:r>
            <a:r>
              <a:rPr lang="en-US" altLang="zh-CN" sz="2800" dirty="0" smtClean="0">
                <a:latin typeface="Rockwell" pitchFamily="18" charset="0"/>
                <a:sym typeface="Symbol" pitchFamily="18" charset="2"/>
              </a:rPr>
              <a:t>Q(</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7" name="TextBox 3"/>
          <p:cNvSpPr txBox="1">
            <a:spLocks noChangeArrowheads="1"/>
          </p:cNvSpPr>
          <p:nvPr/>
        </p:nvSpPr>
        <p:spPr bwMode="auto">
          <a:xfrm>
            <a:off x="2915816" y="2564904"/>
            <a:ext cx="2016224" cy="830997"/>
          </a:xfrm>
          <a:prstGeom prst="rect">
            <a:avLst/>
          </a:prstGeom>
          <a:noFill/>
          <a:ln w="9525">
            <a:noFill/>
            <a:miter lim="800000"/>
            <a:headEnd/>
            <a:tailEnd/>
          </a:ln>
        </p:spPr>
        <p:txBody>
          <a:bodyPr wrap="square">
            <a:spAutoFit/>
          </a:bodyPr>
          <a:lstStyle/>
          <a:p>
            <a:r>
              <a:rPr lang="en-US" altLang="zh-CN" sz="2400" dirty="0" smtClean="0">
                <a:solidFill>
                  <a:srgbClr val="C00000"/>
                </a:solidFill>
                <a:latin typeface="Rockwell" pitchFamily="18" charset="0"/>
                <a:sym typeface="Symbol" pitchFamily="18" charset="2"/>
              </a:rPr>
              <a:t>Incremental computation</a:t>
            </a:r>
            <a:endParaRPr lang="zh-CN" altLang="en-US" dirty="0">
              <a:latin typeface="Rockwell" pitchFamily="18" charset="0"/>
            </a:endParaRPr>
          </a:p>
        </p:txBody>
      </p:sp>
      <p:sp>
        <p:nvSpPr>
          <p:cNvPr id="10" name="TextBox 3"/>
          <p:cNvSpPr txBox="1">
            <a:spLocks noChangeArrowheads="1"/>
          </p:cNvSpPr>
          <p:nvPr/>
        </p:nvSpPr>
        <p:spPr bwMode="auto">
          <a:xfrm>
            <a:off x="5292080" y="4263479"/>
            <a:ext cx="1728192" cy="369332"/>
          </a:xfrm>
          <a:prstGeom prst="rect">
            <a:avLst/>
          </a:prstGeom>
          <a:noFill/>
          <a:ln w="9525">
            <a:noFill/>
            <a:miter lim="800000"/>
            <a:headEnd/>
            <a:tailEnd/>
          </a:ln>
        </p:spPr>
        <p:txBody>
          <a:bodyPr wrap="square">
            <a:spAutoFit/>
          </a:bodyPr>
          <a:lstStyle/>
          <a:p>
            <a:r>
              <a:rPr lang="zh-CN" altLang="en-US" dirty="0" smtClean="0">
                <a:latin typeface="+mn-ea"/>
                <a:ea typeface="+mn-ea"/>
              </a:rPr>
              <a:t>已有计算结果</a:t>
            </a:r>
            <a:endParaRPr lang="zh-CN" altLang="en-US" dirty="0">
              <a:latin typeface="+mn-ea"/>
              <a:ea typeface="+mn-ea"/>
            </a:endParaRPr>
          </a:p>
        </p:txBody>
      </p:sp>
      <p:sp>
        <p:nvSpPr>
          <p:cNvPr id="24" name="下箭头 23"/>
          <p:cNvSpPr/>
          <p:nvPr/>
        </p:nvSpPr>
        <p:spPr>
          <a:xfrm>
            <a:off x="6012160" y="3717032"/>
            <a:ext cx="144016" cy="57606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42</a:t>
            </a:fld>
            <a:endParaRPr lang="zh-CN" alt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285720" y="71414"/>
            <a:ext cx="8358246" cy="796908"/>
          </a:xfrm>
        </p:spPr>
        <p:txBody>
          <a:bodyPr/>
          <a:lstStyle/>
          <a:p>
            <a:r>
              <a:rPr lang="zh-CN" altLang="en-US" sz="3600" b="1" dirty="0" smtClean="0">
                <a:solidFill>
                  <a:srgbClr val="C00000"/>
                </a:solidFill>
                <a:latin typeface="Arial Unicode MS" pitchFamily="34" charset="-122"/>
                <a:ea typeface="黑体" pitchFamily="49" charset="-122"/>
              </a:rPr>
              <a:t>增量计算技术</a:t>
            </a:r>
            <a:endParaRPr lang="zh-CN" altLang="en-US" sz="3600" b="1" dirty="0">
              <a:solidFill>
                <a:srgbClr val="C00000"/>
              </a:solidFill>
              <a:latin typeface="Arial Unicode MS" pitchFamily="34" charset="-122"/>
              <a:ea typeface="黑体" pitchFamily="49" charset="-122"/>
            </a:endParaRPr>
          </a:p>
        </p:txBody>
      </p:sp>
      <p:sp>
        <p:nvSpPr>
          <p:cNvPr id="5" name="内容占位符 2"/>
          <p:cNvSpPr>
            <a:spLocks noGrp="1"/>
          </p:cNvSpPr>
          <p:nvPr>
            <p:ph idx="1"/>
          </p:nvPr>
        </p:nvSpPr>
        <p:spPr>
          <a:xfrm>
            <a:off x="391358" y="2872316"/>
            <a:ext cx="8501122" cy="1420780"/>
          </a:xfrm>
        </p:spPr>
        <p:txBody>
          <a:bodyPr/>
          <a:lstStyle/>
          <a:p>
            <a:r>
              <a:rPr lang="zh-CN" altLang="en-US" sz="2400" dirty="0" smtClean="0">
                <a:latin typeface="Arial Unicode MS" pitchFamily="34" charset="-122"/>
                <a:ea typeface="黑体" pitchFamily="49" charset="-122"/>
              </a:rPr>
              <a:t>将索引系统改为增量的方法：</a:t>
            </a:r>
            <a:endParaRPr lang="en-US" altLang="zh-CN" sz="2400" dirty="0" smtClean="0">
              <a:latin typeface="Arial Unicode MS" pitchFamily="34" charset="-122"/>
              <a:ea typeface="黑体" pitchFamily="49" charset="-122"/>
            </a:endParaRPr>
          </a:p>
          <a:p>
            <a:pPr lvl="1"/>
            <a:r>
              <a:rPr lang="zh-CN" altLang="en-US" sz="2000" dirty="0" smtClean="0">
                <a:latin typeface="Arial Unicode MS" pitchFamily="34" charset="-122"/>
                <a:ea typeface="黑体" pitchFamily="49" charset="-122"/>
              </a:rPr>
              <a:t>将文档的平均处理时间减少为</a:t>
            </a:r>
            <a:r>
              <a:rPr lang="en-US" altLang="zh-CN" sz="2000" dirty="0" smtClean="0">
                <a:solidFill>
                  <a:srgbClr val="FF0000"/>
                </a:solidFill>
                <a:ea typeface="黑体" pitchFamily="49" charset="-122"/>
              </a:rPr>
              <a:t>1%</a:t>
            </a:r>
            <a:endParaRPr lang="en-US" altLang="zh-CN" sz="2000" dirty="0" smtClean="0">
              <a:solidFill>
                <a:srgbClr val="FF0000"/>
              </a:solidFill>
              <a:latin typeface="Arial Unicode MS" pitchFamily="34" charset="-122"/>
              <a:ea typeface="黑体" pitchFamily="49" charset="-122"/>
            </a:endParaRPr>
          </a:p>
          <a:p>
            <a:pPr lvl="1"/>
            <a:r>
              <a:rPr lang="zh-CN" altLang="en-US" sz="2000" dirty="0" smtClean="0">
                <a:ea typeface="黑体" pitchFamily="49" charset="-122"/>
              </a:rPr>
              <a:t>当每天处理的文档数据一样是，将文档的平均老化时间减少</a:t>
            </a:r>
            <a:r>
              <a:rPr lang="en-US" altLang="zh-CN" sz="2000" dirty="0" smtClean="0">
                <a:solidFill>
                  <a:srgbClr val="FF0000"/>
                </a:solidFill>
                <a:ea typeface="黑体" pitchFamily="49" charset="-122"/>
              </a:rPr>
              <a:t>50%</a:t>
            </a:r>
            <a:endParaRPr lang="en-US" altLang="zh-CN" sz="2000" dirty="0" smtClean="0">
              <a:latin typeface="Arial Unicode MS" pitchFamily="34" charset="-122"/>
              <a:ea typeface="黑体" pitchFamily="49" charset="-122"/>
            </a:endParaRPr>
          </a:p>
        </p:txBody>
      </p:sp>
      <p:sp>
        <p:nvSpPr>
          <p:cNvPr id="6" name="Rectangle 14"/>
          <p:cNvSpPr txBox="1">
            <a:spLocks noChangeArrowheads="1"/>
          </p:cNvSpPr>
          <p:nvPr/>
        </p:nvSpPr>
        <p:spPr bwMode="auto">
          <a:xfrm>
            <a:off x="251520" y="5445224"/>
            <a:ext cx="8568952" cy="451445"/>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r>
              <a:rPr lang="zh-CN" altLang="en-US" sz="2000" b="1" dirty="0" smtClean="0"/>
              <a:t>从</a:t>
            </a:r>
            <a:r>
              <a:rPr lang="zh-CN" altLang="en-US" sz="2000" b="1" dirty="0" smtClean="0">
                <a:solidFill>
                  <a:srgbClr val="FF0000"/>
                </a:solidFill>
              </a:rPr>
              <a:t>“零”开始</a:t>
            </a:r>
            <a:r>
              <a:rPr lang="zh-CN" altLang="en-US" sz="2000" b="1" dirty="0" smtClean="0"/>
              <a:t>是对计算资源的极大浪费</a:t>
            </a:r>
            <a:r>
              <a:rPr lang="en-US" altLang="zh-CN" sz="2000" b="1" dirty="0" smtClean="0"/>
              <a:t>!</a:t>
            </a:r>
            <a:endParaRPr lang="en-US" altLang="zh-CN" sz="2000" b="1" dirty="0" smtClean="0">
              <a:ea typeface="黑体" pitchFamily="49" charset="-122"/>
              <a:sym typeface="Wingdings" pitchFamily="2" charset="2"/>
            </a:endParaRPr>
          </a:p>
        </p:txBody>
      </p:sp>
      <p:sp>
        <p:nvSpPr>
          <p:cNvPr id="10" name="TextBox 9"/>
          <p:cNvSpPr txBox="1"/>
          <p:nvPr/>
        </p:nvSpPr>
        <p:spPr>
          <a:xfrm>
            <a:off x="391358" y="2276872"/>
            <a:ext cx="838842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400" dirty="0" smtClean="0">
                <a:solidFill>
                  <a:srgbClr val="0066CC"/>
                </a:solidFill>
              </a:rPr>
              <a:t>Google </a:t>
            </a:r>
            <a:r>
              <a:rPr lang="en-US" altLang="zh-CN" sz="2400" b="1" dirty="0" smtClean="0">
                <a:solidFill>
                  <a:srgbClr val="0066CC"/>
                </a:solidFill>
              </a:rPr>
              <a:t>Percolator </a:t>
            </a:r>
            <a:r>
              <a:rPr lang="en-US" altLang="zh-CN" sz="2400" baseline="30000" dirty="0" smtClean="0">
                <a:solidFill>
                  <a:srgbClr val="FF0000"/>
                </a:solidFill>
              </a:rPr>
              <a:t> [19]</a:t>
            </a:r>
            <a:r>
              <a:rPr lang="en-US" altLang="zh-CN" sz="2400" dirty="0" smtClean="0">
                <a:solidFill>
                  <a:srgbClr val="0066CC"/>
                </a:solidFill>
              </a:rPr>
              <a:t>: </a:t>
            </a:r>
            <a:endParaRPr lang="en-US" altLang="zh-CN" sz="2400" dirty="0">
              <a:solidFill>
                <a:srgbClr val="0066CC"/>
              </a:solidFill>
            </a:endParaRPr>
          </a:p>
        </p:txBody>
      </p:sp>
      <p:sp>
        <p:nvSpPr>
          <p:cNvPr id="11" name="TextBox 10"/>
          <p:cNvSpPr txBox="1"/>
          <p:nvPr/>
        </p:nvSpPr>
        <p:spPr>
          <a:xfrm>
            <a:off x="391358" y="1052736"/>
            <a:ext cx="838842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0066CC"/>
                </a:solidFill>
              </a:rPr>
              <a:t>如，增量模式匹配</a:t>
            </a:r>
            <a:r>
              <a:rPr lang="en-US" altLang="zh-CN" sz="2400" b="1" dirty="0" smtClean="0">
                <a:solidFill>
                  <a:srgbClr val="0066CC"/>
                </a:solidFill>
              </a:rPr>
              <a:t> (VLDB  2010</a:t>
            </a:r>
            <a:r>
              <a:rPr lang="en-US" altLang="zh-CN" sz="2400" baseline="30000" dirty="0" smtClean="0">
                <a:solidFill>
                  <a:srgbClr val="FF0000"/>
                </a:solidFill>
              </a:rPr>
              <a:t> [6]</a:t>
            </a:r>
            <a:r>
              <a:rPr lang="en-US" altLang="zh-CN" sz="2400" b="1" dirty="0" smtClean="0">
                <a:solidFill>
                  <a:srgbClr val="0066CC"/>
                </a:solidFill>
              </a:rPr>
              <a:t> )</a:t>
            </a:r>
            <a:r>
              <a:rPr lang="en-US" altLang="zh-CN" sz="2400" dirty="0" smtClean="0">
                <a:solidFill>
                  <a:srgbClr val="0066CC"/>
                </a:solidFill>
              </a:rPr>
              <a:t>: </a:t>
            </a:r>
            <a:endParaRPr lang="en-US" altLang="zh-CN" sz="2400" dirty="0">
              <a:solidFill>
                <a:srgbClr val="0066CC"/>
              </a:solidFill>
            </a:endParaRPr>
          </a:p>
        </p:txBody>
      </p:sp>
      <p:sp>
        <p:nvSpPr>
          <p:cNvPr id="12" name="内容占位符 2"/>
          <p:cNvSpPr txBox="1">
            <a:spLocks/>
          </p:cNvSpPr>
          <p:nvPr/>
        </p:nvSpPr>
        <p:spPr bwMode="auto">
          <a:xfrm>
            <a:off x="391358" y="1648180"/>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zh-CN" altLang="en-US" sz="2400" kern="0" dirty="0" smtClean="0">
                <a:latin typeface="Arial Unicode MS" pitchFamily="34" charset="-122"/>
                <a:ea typeface="黑体" pitchFamily="49" charset="-122"/>
              </a:rPr>
              <a:t>提高效率，同时也</a:t>
            </a: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rPr>
              <a:t>是应对数据动态性的一种有效方法</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p:txBody>
      </p:sp>
      <p:sp>
        <p:nvSpPr>
          <p:cNvPr id="13" name="灯片编号占位符 12"/>
          <p:cNvSpPr>
            <a:spLocks noGrp="1"/>
          </p:cNvSpPr>
          <p:nvPr>
            <p:ph type="sldNum" sz="quarter" idx="10"/>
          </p:nvPr>
        </p:nvSpPr>
        <p:spPr/>
        <p:txBody>
          <a:bodyPr/>
          <a:lstStyle/>
          <a:p>
            <a:pPr>
              <a:defRPr/>
            </a:pPr>
            <a:fld id="{3AD224E6-15A8-4E74-8987-281A30D56C8B}" type="slidenum">
              <a:rPr lang="zh-CN" altLang="en-US" smtClean="0"/>
              <a:pPr>
                <a:defRPr/>
              </a:pPr>
              <a:t>43</a:t>
            </a:fld>
            <a:endParaRPr lang="zh-CN" altLang="en-US" dirty="0"/>
          </a:p>
        </p:txBody>
      </p:sp>
      <p:sp>
        <p:nvSpPr>
          <p:cNvPr id="14" name="矩形 13"/>
          <p:cNvSpPr/>
          <p:nvPr/>
        </p:nvSpPr>
        <p:spPr>
          <a:xfrm>
            <a:off x="0" y="6290156"/>
            <a:ext cx="9144000" cy="523220"/>
          </a:xfrm>
          <a:prstGeom prst="rect">
            <a:avLst/>
          </a:prstGeom>
          <a:ln>
            <a:solidFill>
              <a:srgbClr val="FF0000"/>
            </a:solidFill>
          </a:ln>
        </p:spPr>
        <p:txBody>
          <a:bodyPr wrap="square">
            <a:spAutoFit/>
          </a:bodyPr>
          <a:lstStyle/>
          <a:p>
            <a:r>
              <a:rPr lang="en-US" altLang="zh-CN" sz="1400" dirty="0" smtClean="0">
                <a:latin typeface="Arial Unicode MS" pitchFamily="34" charset="-122"/>
                <a:ea typeface="黑体" pitchFamily="49" charset="-122"/>
              </a:rPr>
              <a:t>[6] </a:t>
            </a:r>
            <a:r>
              <a:rPr lang="en-US" altLang="zh-CN" sz="1400" dirty="0" err="1" smtClean="0">
                <a:latin typeface="Arial Unicode MS" pitchFamily="34" charset="-122"/>
                <a:ea typeface="黑体" pitchFamily="49" charset="-122"/>
              </a:rPr>
              <a:t>Wenfei</a:t>
            </a:r>
            <a:r>
              <a:rPr lang="en-US" altLang="zh-CN" sz="1400" dirty="0" smtClean="0">
                <a:latin typeface="Arial Unicode MS" pitchFamily="34" charset="-122"/>
                <a:ea typeface="黑体" pitchFamily="49" charset="-122"/>
              </a:rPr>
              <a:t> Fan, </a:t>
            </a:r>
            <a:r>
              <a:rPr lang="en-US" altLang="zh-CN" sz="1400" dirty="0" err="1" smtClean="0">
                <a:latin typeface="Arial Unicode MS" pitchFamily="34" charset="-122"/>
                <a:ea typeface="黑体" pitchFamily="49" charset="-122"/>
              </a:rPr>
              <a:t>Jianzhong</a:t>
            </a:r>
            <a:r>
              <a:rPr lang="en-US" altLang="zh-CN" sz="1400" dirty="0" smtClean="0">
                <a:latin typeface="Arial Unicode MS" pitchFamily="34" charset="-122"/>
                <a:ea typeface="黑体" pitchFamily="49" charset="-122"/>
              </a:rPr>
              <a:t> Li, </a:t>
            </a:r>
            <a:r>
              <a:rPr lang="en-US" altLang="zh-CN" sz="1400" dirty="0" err="1" smtClean="0">
                <a:latin typeface="Arial Unicode MS" pitchFamily="34" charset="-122"/>
                <a:ea typeface="黑体" pitchFamily="49" charset="-122"/>
              </a:rPr>
              <a:t>Shuai</a:t>
            </a:r>
            <a:r>
              <a:rPr lang="en-US" altLang="zh-CN" sz="1400" dirty="0" smtClean="0">
                <a:latin typeface="Arial Unicode MS" pitchFamily="34" charset="-122"/>
                <a:ea typeface="黑体" pitchFamily="49" charset="-122"/>
              </a:rPr>
              <a:t> Ma, Nan Tang, and </a:t>
            </a:r>
            <a:r>
              <a:rPr lang="en-US" altLang="zh-CN" sz="1400" dirty="0" err="1" smtClean="0">
                <a:latin typeface="Arial Unicode MS" pitchFamily="34" charset="-122"/>
                <a:ea typeface="黑体" pitchFamily="49" charset="-122"/>
              </a:rPr>
              <a:t>Yinghui</a:t>
            </a:r>
            <a:r>
              <a:rPr lang="en-US" altLang="zh-CN" sz="1400" dirty="0" smtClean="0">
                <a:latin typeface="Arial Unicode MS" pitchFamily="34" charset="-122"/>
                <a:ea typeface="黑体" pitchFamily="49" charset="-122"/>
              </a:rPr>
              <a:t> Wu, Graph Pattern Matching: From Intractable to Polynomial Time</a:t>
            </a:r>
            <a:r>
              <a:rPr lang="en-US" altLang="zh-CN" sz="1400" b="1" dirty="0" smtClean="0">
                <a:solidFill>
                  <a:srgbClr val="C00000"/>
                </a:solidFill>
                <a:latin typeface="Arial Unicode MS" pitchFamily="34" charset="-122"/>
                <a:ea typeface="黑体" pitchFamily="49" charset="-122"/>
              </a:rPr>
              <a:t>. VLDB 2010</a:t>
            </a:r>
            <a:r>
              <a:rPr lang="en-US" altLang="zh-CN" sz="1400" dirty="0" smtClean="0">
                <a:latin typeface="Arial Unicode MS" pitchFamily="34" charset="-122"/>
                <a:ea typeface="黑体" pitchFamily="49" charset="-122"/>
              </a:rPr>
              <a:t>.</a:t>
            </a:r>
            <a:endParaRPr lang="en-US" altLang="zh-CN" sz="1400" b="1" dirty="0" smtClean="0">
              <a:solidFill>
                <a:srgbClr val="C00000"/>
              </a:solidFill>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smtClean="0">
                <a:solidFill>
                  <a:srgbClr val="C00000"/>
                </a:solidFill>
                <a:latin typeface="Arial Unicode MS" pitchFamily="34" charset="-122"/>
                <a:ea typeface="黑体" pitchFamily="49" charset="-122"/>
              </a:rPr>
              <a:t>其它数据技术</a:t>
            </a:r>
            <a:endParaRPr lang="zh-CN" altLang="en-US" sz="4000" b="1" dirty="0">
              <a:solidFill>
                <a:srgbClr val="C00000"/>
              </a:solidFill>
              <a:latin typeface="Arial Unicode MS" pitchFamily="34" charset="-122"/>
              <a:ea typeface="黑体" pitchFamily="49" charset="-122"/>
            </a:endParaRPr>
          </a:p>
        </p:txBody>
      </p:sp>
      <p:sp>
        <p:nvSpPr>
          <p:cNvPr id="3" name="内容占位符 2"/>
          <p:cNvSpPr>
            <a:spLocks noGrp="1"/>
          </p:cNvSpPr>
          <p:nvPr>
            <p:ph idx="1"/>
          </p:nvPr>
        </p:nvSpPr>
        <p:spPr>
          <a:xfrm>
            <a:off x="285720" y="1000108"/>
            <a:ext cx="8501122" cy="772708"/>
          </a:xfrm>
        </p:spPr>
        <p:txBody>
          <a:bodyPr/>
          <a:lstStyle/>
          <a:p>
            <a:pPr marL="342900" lvl="1" indent="-342900">
              <a:buFontTx/>
              <a:buChar char="•"/>
            </a:pPr>
            <a:r>
              <a:rPr lang="zh-CN" altLang="en-US" sz="2800" b="1" dirty="0" smtClean="0">
                <a:solidFill>
                  <a:srgbClr val="C00000"/>
                </a:solidFill>
                <a:ea typeface="黑体" pitchFamily="49" charset="-122"/>
              </a:rPr>
              <a:t>数据索引：</a:t>
            </a:r>
            <a:r>
              <a:rPr lang="zh-CN" altLang="en-US" dirty="0" smtClean="0">
                <a:solidFill>
                  <a:srgbClr val="0066CC"/>
                </a:solidFill>
                <a:latin typeface="Arial Unicode MS" pitchFamily="34" charset="-122"/>
                <a:ea typeface="黑体" pitchFamily="49" charset="-122"/>
              </a:rPr>
              <a:t>空间代价、</a:t>
            </a:r>
            <a:r>
              <a:rPr lang="zh-CN" altLang="en-US" dirty="0" smtClean="0">
                <a:solidFill>
                  <a:srgbClr val="0066CC"/>
                </a:solidFill>
                <a:ea typeface="黑体" pitchFamily="49" charset="-122"/>
              </a:rPr>
              <a:t>构建时间代价、</a:t>
            </a:r>
            <a:r>
              <a:rPr lang="zh-CN" altLang="en-US" dirty="0" smtClean="0">
                <a:solidFill>
                  <a:srgbClr val="0066CC"/>
                </a:solidFill>
                <a:latin typeface="Arial Unicode MS" pitchFamily="34" charset="-122"/>
                <a:ea typeface="黑体" pitchFamily="49" charset="-122"/>
              </a:rPr>
              <a:t>查询效率提高</a:t>
            </a:r>
            <a:endParaRPr lang="en-US" altLang="zh-CN" dirty="0" smtClean="0">
              <a:latin typeface="Arial Unicode MS" pitchFamily="34" charset="-122"/>
              <a:ea typeface="黑体" pitchFamily="49" charset="-122"/>
            </a:endParaRPr>
          </a:p>
          <a:p>
            <a:pPr>
              <a:buNone/>
            </a:pPr>
            <a:endParaRPr lang="zh-CN" altLang="en-US" sz="2800" dirty="0">
              <a:latin typeface="Arial Unicode MS" pitchFamily="34" charset="-122"/>
              <a:ea typeface="黑体" pitchFamily="49" charset="-122"/>
            </a:endParaRPr>
          </a:p>
        </p:txBody>
      </p:sp>
      <p:cxnSp>
        <p:nvCxnSpPr>
          <p:cNvPr id="11" name="Straight Arrow Connector 5"/>
          <p:cNvCxnSpPr/>
          <p:nvPr/>
        </p:nvCxnSpPr>
        <p:spPr bwMode="auto">
          <a:xfrm>
            <a:off x="3635896" y="2636912"/>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TextBox 19"/>
          <p:cNvSpPr txBox="1">
            <a:spLocks noChangeArrowheads="1"/>
          </p:cNvSpPr>
          <p:nvPr/>
        </p:nvSpPr>
        <p:spPr bwMode="auto">
          <a:xfrm>
            <a:off x="2627784" y="2375302"/>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3" name="TextBox 19"/>
          <p:cNvSpPr txBox="1">
            <a:spLocks noChangeArrowheads="1"/>
          </p:cNvSpPr>
          <p:nvPr/>
        </p:nvSpPr>
        <p:spPr bwMode="auto">
          <a:xfrm>
            <a:off x="5724128" y="2375302"/>
            <a:ext cx="1296144" cy="523220"/>
          </a:xfrm>
          <a:prstGeom prst="rect">
            <a:avLst/>
          </a:prstGeom>
          <a:noFill/>
          <a:ln w="9525">
            <a:noFill/>
            <a:miter lim="800000"/>
            <a:headEnd/>
            <a:tailEnd/>
          </a:ln>
        </p:spPr>
        <p:txBody>
          <a:bodyPr wrap="square">
            <a:spAutoFit/>
          </a:bodyPr>
          <a:lstStyle/>
          <a:p>
            <a:r>
              <a:rPr lang="en-US" altLang="zh-CN" sz="2800" dirty="0" smtClean="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4" name="TextBox 3"/>
          <p:cNvSpPr txBox="1">
            <a:spLocks noChangeArrowheads="1"/>
          </p:cNvSpPr>
          <p:nvPr/>
        </p:nvSpPr>
        <p:spPr bwMode="auto">
          <a:xfrm>
            <a:off x="3707904" y="2060848"/>
            <a:ext cx="2016224" cy="461665"/>
          </a:xfrm>
          <a:prstGeom prst="rect">
            <a:avLst/>
          </a:prstGeom>
          <a:noFill/>
          <a:ln w="9525">
            <a:noFill/>
            <a:miter lim="800000"/>
            <a:headEnd/>
            <a:tailEnd/>
          </a:ln>
        </p:spPr>
        <p:txBody>
          <a:bodyPr wrap="square">
            <a:spAutoFit/>
          </a:bodyPr>
          <a:lstStyle/>
          <a:p>
            <a:r>
              <a:rPr lang="en-US" altLang="zh-CN" sz="2400" dirty="0" smtClean="0">
                <a:solidFill>
                  <a:srgbClr val="C00000"/>
                </a:solidFill>
                <a:latin typeface="Rockwell" pitchFamily="18" charset="0"/>
                <a:sym typeface="Symbol" pitchFamily="18" charset="2"/>
              </a:rPr>
              <a:t>compression</a:t>
            </a:r>
            <a:endParaRPr lang="zh-CN" altLang="en-US" dirty="0">
              <a:latin typeface="Rockwell" pitchFamily="18" charset="0"/>
            </a:endParaRPr>
          </a:p>
        </p:txBody>
      </p:sp>
      <p:sp>
        <p:nvSpPr>
          <p:cNvPr id="15" name="内容占位符 2"/>
          <p:cNvSpPr txBox="1">
            <a:spLocks/>
          </p:cNvSpPr>
          <p:nvPr/>
        </p:nvSpPr>
        <p:spPr bwMode="auto">
          <a:xfrm>
            <a:off x="285720" y="2348880"/>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数据压缩：</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6" name="内容占位符 2"/>
          <p:cNvSpPr txBox="1">
            <a:spLocks/>
          </p:cNvSpPr>
          <p:nvPr/>
        </p:nvSpPr>
        <p:spPr bwMode="auto">
          <a:xfrm>
            <a:off x="285720" y="3952436"/>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数据划分：</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cxnSp>
        <p:nvCxnSpPr>
          <p:cNvPr id="17" name="Straight Arrow Connector 5"/>
          <p:cNvCxnSpPr/>
          <p:nvPr/>
        </p:nvCxnSpPr>
        <p:spPr bwMode="auto">
          <a:xfrm>
            <a:off x="3635896" y="4194666"/>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TextBox 19"/>
          <p:cNvSpPr txBox="1">
            <a:spLocks noChangeArrowheads="1"/>
          </p:cNvSpPr>
          <p:nvPr/>
        </p:nvSpPr>
        <p:spPr bwMode="auto">
          <a:xfrm>
            <a:off x="2555776" y="3933056"/>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9" name="TextBox 19"/>
          <p:cNvSpPr txBox="1">
            <a:spLocks noChangeArrowheads="1"/>
          </p:cNvSpPr>
          <p:nvPr/>
        </p:nvSpPr>
        <p:spPr bwMode="auto">
          <a:xfrm>
            <a:off x="5724128" y="3933056"/>
            <a:ext cx="3312368"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baseline="-25000" dirty="0" smtClean="0">
                <a:solidFill>
                  <a:srgbClr val="FF0000"/>
                </a:solidFill>
                <a:latin typeface="Rockwell" pitchFamily="18" charset="0"/>
                <a:sym typeface="Symbol" pitchFamily="18" charset="2"/>
              </a:rPr>
              <a:t>1</a:t>
            </a:r>
            <a:r>
              <a:rPr lang="en-GB" altLang="zh-CN" sz="2800" dirty="0" smtClean="0">
                <a:latin typeface="Rockwell" pitchFamily="18" charset="0"/>
                <a:sym typeface="Symbol" pitchFamily="18" charset="2"/>
              </a:rPr>
              <a:t>) + </a:t>
            </a:r>
            <a:r>
              <a:rPr lang="en-US" altLang="zh-CN" sz="2800" dirty="0" smtClean="0">
                <a:solidFill>
                  <a:srgbClr val="FF0000"/>
                </a:solidFill>
                <a:latin typeface="华文仿宋"/>
                <a:ea typeface="华文仿宋"/>
                <a:sym typeface="Symbol" pitchFamily="18" charset="2"/>
              </a:rPr>
              <a:t>… </a:t>
            </a:r>
            <a:r>
              <a:rPr lang="en-US" altLang="zh-CN" sz="2800" dirty="0" smtClean="0">
                <a:latin typeface="华文仿宋"/>
                <a:ea typeface="华文仿宋"/>
                <a:sym typeface="Symbol" pitchFamily="18" charset="2"/>
              </a:rPr>
              <a:t>+</a:t>
            </a:r>
            <a:r>
              <a:rPr lang="en-US" altLang="zh-CN" sz="2800" dirty="0" smtClean="0">
                <a:solidFill>
                  <a:srgbClr val="FF0000"/>
                </a:solidFill>
                <a:latin typeface="华文仿宋"/>
                <a:ea typeface="华文仿宋"/>
                <a:sym typeface="Symbol" pitchFamily="18" charset="2"/>
              </a:rPr>
              <a:t> </a:t>
            </a:r>
            <a:r>
              <a:rPr lang="en-US" altLang="zh-CN" sz="2800" dirty="0" smtClean="0">
                <a:latin typeface="Rockwell" pitchFamily="18" charset="0"/>
                <a:sym typeface="Symbol" pitchFamily="18" charset="2"/>
              </a:rPr>
              <a:t>Q(</a:t>
            </a:r>
            <a:r>
              <a:rPr lang="en-GB" altLang="zh-CN" sz="2800" dirty="0" err="1" smtClean="0">
                <a:solidFill>
                  <a:srgbClr val="FF0000"/>
                </a:solidFill>
                <a:latin typeface="Rockwell" pitchFamily="18" charset="0"/>
                <a:sym typeface="Symbol" pitchFamily="18" charset="2"/>
              </a:rPr>
              <a:t>D</a:t>
            </a:r>
            <a:r>
              <a:rPr lang="en-GB" altLang="zh-CN" sz="2800" baseline="-25000" dirty="0" err="1" smtClean="0">
                <a:solidFill>
                  <a:srgbClr val="FF0000"/>
                </a:solidFill>
                <a:latin typeface="Rockwell" pitchFamily="18" charset="0"/>
                <a:sym typeface="Symbol" pitchFamily="18" charset="2"/>
              </a:rPr>
              <a:t>n</a:t>
            </a:r>
            <a:r>
              <a:rPr lang="en-GB" altLang="zh-CN" sz="2800" dirty="0" smtClean="0">
                <a:latin typeface="Rockwell" pitchFamily="18" charset="0"/>
                <a:sym typeface="Symbol" pitchFamily="18" charset="2"/>
              </a:rPr>
              <a:t>)  </a:t>
            </a:r>
            <a:endParaRPr lang="zh-CN" altLang="en-US" sz="2800" dirty="0">
              <a:latin typeface="Rockwell" pitchFamily="18" charset="0"/>
            </a:endParaRPr>
          </a:p>
        </p:txBody>
      </p:sp>
      <p:sp>
        <p:nvSpPr>
          <p:cNvPr id="20" name="TextBox 3"/>
          <p:cNvSpPr txBox="1">
            <a:spLocks noChangeArrowheads="1"/>
          </p:cNvSpPr>
          <p:nvPr/>
        </p:nvSpPr>
        <p:spPr bwMode="auto">
          <a:xfrm>
            <a:off x="3851920" y="3687415"/>
            <a:ext cx="2304256" cy="461665"/>
          </a:xfrm>
          <a:prstGeom prst="rect">
            <a:avLst/>
          </a:prstGeom>
          <a:noFill/>
          <a:ln w="9525">
            <a:noFill/>
            <a:miter lim="800000"/>
            <a:headEnd/>
            <a:tailEnd/>
          </a:ln>
        </p:spPr>
        <p:txBody>
          <a:bodyPr wrap="square">
            <a:spAutoFit/>
          </a:bodyPr>
          <a:lstStyle/>
          <a:p>
            <a:r>
              <a:rPr lang="en-US" altLang="zh-CN" sz="2400" dirty="0" smtClean="0">
                <a:solidFill>
                  <a:srgbClr val="C00000"/>
                </a:solidFill>
                <a:latin typeface="Rockwell" pitchFamily="18" charset="0"/>
                <a:sym typeface="Symbol" pitchFamily="18" charset="2"/>
              </a:rPr>
              <a:t>partitioning</a:t>
            </a:r>
            <a:endParaRPr lang="zh-CN" altLang="en-US" dirty="0">
              <a:latin typeface="Rockwell" pitchFamily="18" charset="0"/>
            </a:endParaRPr>
          </a:p>
        </p:txBody>
      </p:sp>
      <p:sp>
        <p:nvSpPr>
          <p:cNvPr id="21" name="Rectangle 14"/>
          <p:cNvSpPr txBox="1">
            <a:spLocks noChangeArrowheads="1"/>
          </p:cNvSpPr>
          <p:nvPr/>
        </p:nvSpPr>
        <p:spPr bwMode="auto">
          <a:xfrm>
            <a:off x="395536" y="6093296"/>
            <a:ext cx="8496944" cy="451445"/>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en-US" altLang="zh-CN" sz="2000" b="1" dirty="0" smtClean="0">
                <a:solidFill>
                  <a:srgbClr val="FF0000"/>
                </a:solidFill>
              </a:rPr>
              <a:t>Work in progress</a:t>
            </a:r>
            <a:r>
              <a:rPr lang="zh-CN" altLang="en-US" sz="2000" b="1" dirty="0" smtClean="0">
                <a:solidFill>
                  <a:srgbClr val="FF0000"/>
                </a:solidFill>
              </a:rPr>
              <a:t>！</a:t>
            </a:r>
            <a:endParaRPr lang="en-US" altLang="zh-CN" sz="2000" b="1" dirty="0">
              <a:solidFill>
                <a:srgbClr val="FF0000"/>
              </a:solidFill>
            </a:endParaRPr>
          </a:p>
        </p:txBody>
      </p:sp>
      <p:sp>
        <p:nvSpPr>
          <p:cNvPr id="22" name="灯片编号占位符 21"/>
          <p:cNvSpPr>
            <a:spLocks noGrp="1"/>
          </p:cNvSpPr>
          <p:nvPr>
            <p:ph type="sldNum" sz="quarter" idx="10"/>
          </p:nvPr>
        </p:nvSpPr>
        <p:spPr/>
        <p:txBody>
          <a:bodyPr/>
          <a:lstStyle/>
          <a:p>
            <a:pPr>
              <a:defRPr/>
            </a:pPr>
            <a:fld id="{3AD224E6-15A8-4E74-8987-281A30D56C8B}" type="slidenum">
              <a:rPr lang="zh-CN" altLang="en-US" smtClean="0"/>
              <a:pPr>
                <a:defRPr/>
              </a:pPr>
              <a:t>44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latin typeface="黑体" pitchFamily="49" charset="-122"/>
                <a:ea typeface="黑体" pitchFamily="49" charset="-122"/>
                <a:sym typeface="Wingdings" pitchFamily="2" charset="2"/>
              </a:rPr>
              <a:t>Ring</a:t>
            </a:r>
            <a:r>
              <a:rPr lang="zh-CN" altLang="en-US" sz="3600" b="1" dirty="0" smtClean="0">
                <a:solidFill>
                  <a:srgbClr val="C00000"/>
                </a:solidFill>
                <a:latin typeface="黑体" pitchFamily="49" charset="-122"/>
                <a:ea typeface="黑体" pitchFamily="49" charset="-122"/>
                <a:sym typeface="Wingdings" pitchFamily="2" charset="2"/>
              </a:rPr>
              <a:t>系统：</a:t>
            </a:r>
            <a:r>
              <a:rPr lang="zh-CN" altLang="en-US" sz="3600" b="1" dirty="0" smtClean="0">
                <a:solidFill>
                  <a:srgbClr val="C00000"/>
                </a:solidFill>
                <a:latin typeface="黑体" pitchFamily="49" charset="-122"/>
                <a:ea typeface="黑体" pitchFamily="49" charset="-122"/>
              </a:rPr>
              <a:t>凝聚理论、算法和技术</a:t>
            </a:r>
            <a:endParaRPr lang="zh-CN" altLang="en-US" sz="3600" dirty="0">
              <a:solidFill>
                <a:srgbClr val="C00000"/>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45</a:t>
            </a:fld>
            <a:endParaRPr lang="zh-CN" altLang="en-US" dirty="0"/>
          </a:p>
        </p:txBody>
      </p:sp>
      <p:sp>
        <p:nvSpPr>
          <p:cNvPr id="5" name="矩形 4"/>
          <p:cNvSpPr>
            <a:spLocks noChangeArrowheads="1"/>
          </p:cNvSpPr>
          <p:nvPr/>
        </p:nvSpPr>
        <p:spPr bwMode="auto">
          <a:xfrm>
            <a:off x="455613" y="1478061"/>
            <a:ext cx="6348412" cy="1243013"/>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blurRad="40000" dist="20000" dir="5400000" rotWithShape="0">
              <a:srgbClr val="808080">
                <a:alpha val="37999"/>
              </a:srgbClr>
            </a:outerShdw>
          </a:effectLst>
        </p:spPr>
        <p:txBody>
          <a:bodyPr anchor="ctr"/>
          <a:lstStyle/>
          <a:p>
            <a:pPr algn="ctr" eaLnBrk="1" hangingPunct="1">
              <a:defRPr/>
            </a:pPr>
            <a:r>
              <a:rPr kumimoji="0" lang="en-US" altLang="zh-CN" sz="2000" b="1" dirty="0">
                <a:solidFill>
                  <a:srgbClr val="002060"/>
                </a:solidFill>
                <a:latin typeface="Arial" pitchFamily="34" charset="0"/>
                <a:ea typeface="黑体" pitchFamily="49" charset="-122"/>
                <a:cs typeface="Arial" pitchFamily="34" charset="0"/>
              </a:rPr>
              <a:t>   </a:t>
            </a:r>
            <a:r>
              <a:rPr kumimoji="0" lang="en-US" altLang="zh-CN" b="1" dirty="0">
                <a:solidFill>
                  <a:srgbClr val="002060"/>
                </a:solidFill>
                <a:latin typeface="Arial" pitchFamily="34" charset="0"/>
                <a:ea typeface="黑体" pitchFamily="49" charset="-122"/>
                <a:cs typeface="Arial" pitchFamily="34" charset="0"/>
              </a:rPr>
              <a:t>Ring</a:t>
            </a:r>
            <a:r>
              <a:rPr kumimoji="0" lang="zh-CN" altLang="en-US" b="1" dirty="0">
                <a:solidFill>
                  <a:srgbClr val="002060"/>
                </a:solidFill>
                <a:latin typeface="Arial" pitchFamily="34" charset="0"/>
                <a:ea typeface="黑体" pitchFamily="49" charset="-122"/>
                <a:cs typeface="Arial" pitchFamily="34" charset="0"/>
              </a:rPr>
              <a:t>典型应用</a:t>
            </a:r>
            <a:endParaRPr kumimoji="0" lang="en-US" altLang="zh-CN" b="1" dirty="0">
              <a:solidFill>
                <a:srgbClr val="002060"/>
              </a:solidFill>
              <a:latin typeface="Arial" pitchFamily="34" charset="0"/>
              <a:ea typeface="黑体" pitchFamily="49" charset="-122"/>
              <a:cs typeface="Arial" pitchFamily="34" charset="0"/>
            </a:endParaRPr>
          </a:p>
          <a:p>
            <a:pPr eaLnBrk="1" hangingPunct="1">
              <a:defRPr/>
            </a:pPr>
            <a:endParaRPr kumimoji="0" lang="en-US" altLang="zh-CN" sz="2000" b="1" dirty="0">
              <a:solidFill>
                <a:srgbClr val="002060"/>
              </a:solidFill>
              <a:latin typeface="Arial" pitchFamily="34" charset="0"/>
              <a:ea typeface="黑体" pitchFamily="49" charset="-122"/>
              <a:cs typeface="Arial" pitchFamily="34" charset="0"/>
            </a:endParaRPr>
          </a:p>
          <a:p>
            <a:pPr eaLnBrk="1" hangingPunct="1">
              <a:defRPr/>
            </a:pPr>
            <a:endParaRPr kumimoji="0" lang="en-US" altLang="zh-CN" sz="2000" b="1" dirty="0">
              <a:solidFill>
                <a:srgbClr val="002060"/>
              </a:solidFill>
              <a:latin typeface="Arial" pitchFamily="34" charset="0"/>
              <a:ea typeface="黑体" pitchFamily="49" charset="-122"/>
              <a:cs typeface="Arial" pitchFamily="34" charset="0"/>
            </a:endParaRPr>
          </a:p>
          <a:p>
            <a:pPr eaLnBrk="1" hangingPunct="1">
              <a:defRPr/>
            </a:pPr>
            <a:endParaRPr kumimoji="0" lang="en-US" altLang="zh-CN" sz="2000" b="1" dirty="0">
              <a:solidFill>
                <a:srgbClr val="002060"/>
              </a:solidFill>
              <a:latin typeface="Arial" pitchFamily="34" charset="0"/>
              <a:ea typeface="黑体" pitchFamily="49" charset="-122"/>
            </a:endParaRPr>
          </a:p>
        </p:txBody>
      </p:sp>
      <p:pic>
        <p:nvPicPr>
          <p:cNvPr id="6" name="图片 28"/>
          <p:cNvPicPr>
            <a:picLocks noChangeAspect="1" noChangeArrowheads="1"/>
          </p:cNvPicPr>
          <p:nvPr/>
        </p:nvPicPr>
        <p:blipFill>
          <a:blip r:embed="rId2" cstate="print"/>
          <a:srcRect/>
          <a:stretch>
            <a:fillRect/>
          </a:stretch>
        </p:blipFill>
        <p:spPr bwMode="auto">
          <a:xfrm>
            <a:off x="7138988" y="1432024"/>
            <a:ext cx="1485900" cy="409575"/>
          </a:xfrm>
          <a:prstGeom prst="rect">
            <a:avLst/>
          </a:prstGeom>
          <a:noFill/>
          <a:ln w="9525">
            <a:noFill/>
            <a:miter lim="800000"/>
            <a:headEnd/>
            <a:tailEnd/>
          </a:ln>
          <a:effectLst/>
        </p:spPr>
      </p:pic>
      <p:grpSp>
        <p:nvGrpSpPr>
          <p:cNvPr id="3" name="组合 40"/>
          <p:cNvGrpSpPr>
            <a:grpSpLocks/>
          </p:cNvGrpSpPr>
          <p:nvPr/>
        </p:nvGrpSpPr>
        <p:grpSpPr bwMode="auto">
          <a:xfrm>
            <a:off x="7199313" y="1973361"/>
            <a:ext cx="1366837" cy="446088"/>
            <a:chOff x="4802540" y="6164184"/>
            <a:chExt cx="1425644" cy="518435"/>
          </a:xfrm>
        </p:grpSpPr>
        <p:pic>
          <p:nvPicPr>
            <p:cNvPr id="8" name="Picture 3"/>
            <p:cNvPicPr>
              <a:picLocks noChangeAspect="1"/>
            </p:cNvPicPr>
            <p:nvPr/>
          </p:nvPicPr>
          <p:blipFill>
            <a:blip r:embed="rId3" cstate="print"/>
            <a:srcRect/>
            <a:stretch>
              <a:fillRect/>
            </a:stretch>
          </p:blipFill>
          <p:spPr bwMode="auto">
            <a:xfrm>
              <a:off x="4802540" y="6193322"/>
              <a:ext cx="577888" cy="489297"/>
            </a:xfrm>
            <a:prstGeom prst="rect">
              <a:avLst/>
            </a:prstGeom>
            <a:noFill/>
            <a:ln w="9525">
              <a:noFill/>
              <a:miter lim="800000"/>
              <a:headEnd/>
              <a:tailEnd/>
            </a:ln>
          </p:spPr>
        </p:pic>
        <p:pic>
          <p:nvPicPr>
            <p:cNvPr id="9" name="Picture 3"/>
            <p:cNvPicPr>
              <a:picLocks noChangeAspect="1"/>
            </p:cNvPicPr>
            <p:nvPr/>
          </p:nvPicPr>
          <p:blipFill>
            <a:blip r:embed="rId4" cstate="print"/>
            <a:srcRect/>
            <a:stretch>
              <a:fillRect/>
            </a:stretch>
          </p:blipFill>
          <p:spPr bwMode="auto">
            <a:xfrm>
              <a:off x="5272773" y="6164184"/>
              <a:ext cx="955411" cy="503919"/>
            </a:xfrm>
            <a:prstGeom prst="rect">
              <a:avLst/>
            </a:prstGeom>
            <a:noFill/>
            <a:ln w="9525">
              <a:noFill/>
              <a:miter lim="800000"/>
              <a:headEnd/>
              <a:tailEnd/>
            </a:ln>
          </p:spPr>
        </p:pic>
      </p:grpSp>
      <p:sp>
        <p:nvSpPr>
          <p:cNvPr id="10" name="圆角矩形 60"/>
          <p:cNvSpPr>
            <a:spLocks noChangeArrowheads="1"/>
          </p:cNvSpPr>
          <p:nvPr/>
        </p:nvSpPr>
        <p:spPr bwMode="auto">
          <a:xfrm>
            <a:off x="611188" y="1898749"/>
            <a:ext cx="1970087" cy="715962"/>
          </a:xfrm>
          <a:prstGeom prst="roundRect">
            <a:avLst>
              <a:gd name="adj" fmla="val 16667"/>
            </a:avLst>
          </a:prstGeom>
          <a:solidFill>
            <a:schemeClr val="bg1"/>
          </a:solidFill>
          <a:ln w="3175" algn="ctr">
            <a:solidFill>
              <a:schemeClr val="accent2"/>
            </a:solidFill>
            <a:prstDash val="dash"/>
            <a:round/>
            <a:headEnd/>
            <a:tailEnd/>
          </a:ln>
        </p:spPr>
        <p:txBody>
          <a:bodyPr>
            <a:spAutoFit/>
          </a:bodyPr>
          <a:lstStyle/>
          <a:p>
            <a:pPr algn="ctr"/>
            <a:r>
              <a:rPr lang="zh-CN" altLang="en-US" sz="1800">
                <a:solidFill>
                  <a:srgbClr val="FF0000"/>
                </a:solidFill>
                <a:latin typeface="黑体" pitchFamily="49" charset="-122"/>
                <a:ea typeface="黑体" pitchFamily="49" charset="-122"/>
              </a:rPr>
              <a:t>异常事件</a:t>
            </a:r>
            <a:endParaRPr lang="en-US" altLang="zh-CN" sz="1800">
              <a:solidFill>
                <a:srgbClr val="FF0000"/>
              </a:solidFill>
              <a:latin typeface="黑体" pitchFamily="49" charset="-122"/>
              <a:ea typeface="黑体" pitchFamily="49" charset="-122"/>
            </a:endParaRPr>
          </a:p>
          <a:p>
            <a:pPr algn="ctr"/>
            <a:r>
              <a:rPr lang="zh-CN" altLang="en-US" sz="1800">
                <a:solidFill>
                  <a:srgbClr val="FF0000"/>
                </a:solidFill>
                <a:latin typeface="黑体" pitchFamily="49" charset="-122"/>
                <a:ea typeface="黑体" pitchFamily="49" charset="-122"/>
              </a:rPr>
              <a:t>分析与预警</a:t>
            </a:r>
            <a:endParaRPr lang="en-US" altLang="zh-CN" sz="1800">
              <a:solidFill>
                <a:srgbClr val="FF0000"/>
              </a:solidFill>
              <a:latin typeface="黑体" pitchFamily="49" charset="-122"/>
              <a:ea typeface="黑体" pitchFamily="49" charset="-122"/>
            </a:endParaRPr>
          </a:p>
        </p:txBody>
      </p:sp>
      <p:sp>
        <p:nvSpPr>
          <p:cNvPr id="11" name="圆角矩形 61"/>
          <p:cNvSpPr>
            <a:spLocks noChangeArrowheads="1"/>
          </p:cNvSpPr>
          <p:nvPr/>
        </p:nvSpPr>
        <p:spPr bwMode="auto">
          <a:xfrm>
            <a:off x="2703513" y="1908274"/>
            <a:ext cx="1973262" cy="714375"/>
          </a:xfrm>
          <a:prstGeom prst="roundRect">
            <a:avLst>
              <a:gd name="adj" fmla="val 16667"/>
            </a:avLst>
          </a:prstGeom>
          <a:solidFill>
            <a:schemeClr val="bg1"/>
          </a:solidFill>
          <a:ln w="3175" algn="ctr">
            <a:solidFill>
              <a:schemeClr val="accent2"/>
            </a:solidFill>
            <a:prstDash val="dash"/>
            <a:round/>
            <a:headEnd/>
            <a:tailEnd/>
          </a:ln>
        </p:spPr>
        <p:txBody>
          <a:bodyPr>
            <a:spAutoFit/>
          </a:bodyPr>
          <a:lstStyle/>
          <a:p>
            <a:pPr algn="ctr"/>
            <a:r>
              <a:rPr lang="zh-CN" altLang="en-US" sz="1800">
                <a:solidFill>
                  <a:srgbClr val="FF0000"/>
                </a:solidFill>
                <a:latin typeface="黑体" pitchFamily="49" charset="-122"/>
                <a:ea typeface="黑体" pitchFamily="49" charset="-122"/>
              </a:rPr>
              <a:t>微博</a:t>
            </a:r>
            <a:endParaRPr lang="en-US" altLang="zh-CN" sz="1800">
              <a:solidFill>
                <a:srgbClr val="FF0000"/>
              </a:solidFill>
              <a:latin typeface="黑体" pitchFamily="49" charset="-122"/>
              <a:ea typeface="黑体" pitchFamily="49" charset="-122"/>
            </a:endParaRPr>
          </a:p>
          <a:p>
            <a:pPr algn="ctr"/>
            <a:r>
              <a:rPr lang="zh-CN" altLang="en-US" sz="1800">
                <a:solidFill>
                  <a:srgbClr val="FF0000"/>
                </a:solidFill>
                <a:latin typeface="黑体" pitchFamily="49" charset="-122"/>
                <a:ea typeface="黑体" pitchFamily="49" charset="-122"/>
              </a:rPr>
              <a:t>图片识别</a:t>
            </a:r>
            <a:endParaRPr lang="en-US" altLang="zh-CN" sz="1800">
              <a:solidFill>
                <a:srgbClr val="FF0000"/>
              </a:solidFill>
              <a:latin typeface="黑体" pitchFamily="49" charset="-122"/>
              <a:ea typeface="黑体" pitchFamily="49" charset="-122"/>
            </a:endParaRPr>
          </a:p>
        </p:txBody>
      </p:sp>
      <p:sp>
        <p:nvSpPr>
          <p:cNvPr id="12" name="圆角矩形 62"/>
          <p:cNvSpPr>
            <a:spLocks noChangeArrowheads="1"/>
          </p:cNvSpPr>
          <p:nvPr/>
        </p:nvSpPr>
        <p:spPr bwMode="auto">
          <a:xfrm>
            <a:off x="4792663" y="1898749"/>
            <a:ext cx="1971675" cy="715962"/>
          </a:xfrm>
          <a:prstGeom prst="roundRect">
            <a:avLst>
              <a:gd name="adj" fmla="val 16667"/>
            </a:avLst>
          </a:prstGeom>
          <a:solidFill>
            <a:schemeClr val="bg1"/>
          </a:solidFill>
          <a:ln w="3175" algn="ctr">
            <a:solidFill>
              <a:schemeClr val="accent2"/>
            </a:solidFill>
            <a:prstDash val="dash"/>
            <a:round/>
            <a:headEnd/>
            <a:tailEnd/>
          </a:ln>
        </p:spPr>
        <p:txBody>
          <a:bodyPr>
            <a:spAutoFit/>
          </a:bodyPr>
          <a:lstStyle/>
          <a:p>
            <a:pPr algn="ctr"/>
            <a:r>
              <a:rPr lang="zh-CN" altLang="en-US" sz="1800">
                <a:solidFill>
                  <a:srgbClr val="FF0000"/>
                </a:solidFill>
                <a:latin typeface="黑体" pitchFamily="49" charset="-122"/>
                <a:ea typeface="黑体" pitchFamily="49" charset="-122"/>
              </a:rPr>
              <a:t>微博</a:t>
            </a:r>
            <a:endParaRPr lang="en-US" altLang="zh-CN" sz="1800">
              <a:solidFill>
                <a:srgbClr val="FF0000"/>
              </a:solidFill>
              <a:latin typeface="黑体" pitchFamily="49" charset="-122"/>
              <a:ea typeface="黑体" pitchFamily="49" charset="-122"/>
            </a:endParaRPr>
          </a:p>
          <a:p>
            <a:pPr algn="ctr"/>
            <a:r>
              <a:rPr lang="zh-CN" altLang="en-US" sz="1800">
                <a:solidFill>
                  <a:srgbClr val="FF0000"/>
                </a:solidFill>
                <a:latin typeface="黑体" pitchFamily="49" charset="-122"/>
                <a:ea typeface="黑体" pitchFamily="49" charset="-122"/>
              </a:rPr>
              <a:t>心情搜索</a:t>
            </a:r>
            <a:endParaRPr lang="en-US" altLang="zh-CN" sz="1800">
              <a:solidFill>
                <a:srgbClr val="FF0000"/>
              </a:solidFill>
              <a:latin typeface="黑体" pitchFamily="49" charset="-122"/>
              <a:ea typeface="黑体" pitchFamily="49" charset="-122"/>
            </a:endParaRPr>
          </a:p>
        </p:txBody>
      </p:sp>
      <p:grpSp>
        <p:nvGrpSpPr>
          <p:cNvPr id="7" name="组合 12"/>
          <p:cNvGrpSpPr>
            <a:grpSpLocks/>
          </p:cNvGrpSpPr>
          <p:nvPr/>
        </p:nvGrpSpPr>
        <p:grpSpPr bwMode="auto">
          <a:xfrm>
            <a:off x="482600" y="2540099"/>
            <a:ext cx="8553896" cy="2905125"/>
            <a:chOff x="481888" y="3628029"/>
            <a:chExt cx="8554214" cy="2904211"/>
          </a:xfrm>
        </p:grpSpPr>
        <p:grpSp>
          <p:nvGrpSpPr>
            <p:cNvPr id="13" name="组合 5"/>
            <p:cNvGrpSpPr>
              <a:grpSpLocks/>
            </p:cNvGrpSpPr>
            <p:nvPr/>
          </p:nvGrpSpPr>
          <p:grpSpPr bwMode="auto">
            <a:xfrm>
              <a:off x="6875434" y="3628029"/>
              <a:ext cx="2160668" cy="2688256"/>
              <a:chOff x="6875434" y="3628029"/>
              <a:chExt cx="2160668" cy="2688256"/>
            </a:xfrm>
          </p:grpSpPr>
          <p:grpSp>
            <p:nvGrpSpPr>
              <p:cNvPr id="14" name="组合 46"/>
              <p:cNvGrpSpPr>
                <a:grpSpLocks/>
              </p:cNvGrpSpPr>
              <p:nvPr/>
            </p:nvGrpSpPr>
            <p:grpSpPr bwMode="auto">
              <a:xfrm>
                <a:off x="6875434" y="4422620"/>
                <a:ext cx="2160668" cy="1893665"/>
                <a:chOff x="-233015" y="4074743"/>
                <a:chExt cx="2160668" cy="1893665"/>
              </a:xfrm>
            </p:grpSpPr>
            <p:grpSp>
              <p:nvGrpSpPr>
                <p:cNvPr id="15" name="组合 12"/>
                <p:cNvGrpSpPr>
                  <a:grpSpLocks/>
                </p:cNvGrpSpPr>
                <p:nvPr/>
              </p:nvGrpSpPr>
              <p:grpSpPr bwMode="auto">
                <a:xfrm>
                  <a:off x="251520" y="4074743"/>
                  <a:ext cx="1127951" cy="1261815"/>
                  <a:chOff x="4114799" y="3005385"/>
                  <a:chExt cx="1181100" cy="1261815"/>
                </a:xfrm>
              </p:grpSpPr>
              <p:pic>
                <p:nvPicPr>
                  <p:cNvPr id="23" name="图片 9"/>
                  <p:cNvPicPr>
                    <a:picLocks noChangeAspect="1"/>
                  </p:cNvPicPr>
                  <p:nvPr/>
                </p:nvPicPr>
                <p:blipFill>
                  <a:blip r:embed="rId5" cstate="print"/>
                  <a:srcRect/>
                  <a:stretch>
                    <a:fillRect/>
                  </a:stretch>
                </p:blipFill>
                <p:spPr bwMode="auto">
                  <a:xfrm>
                    <a:off x="4154258" y="3005385"/>
                    <a:ext cx="1141641" cy="1261815"/>
                  </a:xfrm>
                  <a:prstGeom prst="rect">
                    <a:avLst/>
                  </a:prstGeom>
                  <a:noFill/>
                  <a:ln w="9525">
                    <a:noFill/>
                    <a:miter lim="800000"/>
                    <a:headEnd/>
                    <a:tailEnd/>
                  </a:ln>
                </p:spPr>
              </p:pic>
              <p:pic>
                <p:nvPicPr>
                  <p:cNvPr id="24" name="图片 10"/>
                  <p:cNvPicPr>
                    <a:picLocks noChangeAspect="1"/>
                  </p:cNvPicPr>
                  <p:nvPr/>
                </p:nvPicPr>
                <p:blipFill>
                  <a:blip r:embed="rId6" cstate="print"/>
                  <a:srcRect/>
                  <a:stretch>
                    <a:fillRect/>
                  </a:stretch>
                </p:blipFill>
                <p:spPr bwMode="auto">
                  <a:xfrm>
                    <a:off x="4114799" y="3543299"/>
                    <a:ext cx="647700" cy="647700"/>
                  </a:xfrm>
                  <a:prstGeom prst="rect">
                    <a:avLst/>
                  </a:prstGeom>
                  <a:noFill/>
                  <a:ln w="9525">
                    <a:noFill/>
                    <a:miter lim="800000"/>
                    <a:headEnd/>
                    <a:tailEnd/>
                  </a:ln>
                </p:spPr>
              </p:pic>
            </p:grpSp>
            <p:sp>
              <p:nvSpPr>
                <p:cNvPr id="22" name="矩形 21"/>
                <p:cNvSpPr/>
                <p:nvPr/>
              </p:nvSpPr>
              <p:spPr>
                <a:xfrm>
                  <a:off x="-233015" y="5446285"/>
                  <a:ext cx="2160668" cy="522123"/>
                </a:xfrm>
                <a:prstGeom prst="rect">
                  <a:avLst/>
                </a:prstGeom>
              </p:spPr>
              <p:txBody>
                <a:bodyPr>
                  <a:spAutoFit/>
                </a:bodyPr>
                <a:lstStyle/>
                <a:p>
                  <a:pPr algn="ctr">
                    <a:defRPr/>
                  </a:pPr>
                  <a:r>
                    <a:rPr lang="en-US" altLang="zh-CN" sz="1400" dirty="0">
                      <a:latin typeface="+mn-lt"/>
                      <a:ea typeface="黑体" panose="02010609060101010101" pitchFamily="49" charset="-122"/>
                    </a:rPr>
                    <a:t>360</a:t>
                  </a:r>
                  <a:r>
                    <a:rPr lang="zh-CN" altLang="en-US" sz="1400" dirty="0">
                      <a:latin typeface="+mn-lt"/>
                      <a:ea typeface="黑体" panose="02010609060101010101" pitchFamily="49" charset="-122"/>
                    </a:rPr>
                    <a:t>度全面事件预警</a:t>
                  </a:r>
                </a:p>
                <a:p>
                  <a:pPr algn="ctr">
                    <a:defRPr/>
                  </a:pPr>
                  <a:r>
                    <a:rPr lang="en-US" sz="1400" dirty="0">
                      <a:latin typeface="+mn-lt"/>
                      <a:ea typeface="黑体" panose="02010609060101010101" pitchFamily="49" charset="-122"/>
                    </a:rPr>
                    <a:t>one ring to rule them all</a:t>
                  </a:r>
                </a:p>
              </p:txBody>
            </p:sp>
          </p:grpSp>
          <p:pic>
            <p:nvPicPr>
              <p:cNvPr id="20" name="Picture 4"/>
              <p:cNvPicPr>
                <a:picLocks noChangeAspect="1" noChangeArrowheads="1"/>
              </p:cNvPicPr>
              <p:nvPr/>
            </p:nvPicPr>
            <p:blipFill>
              <a:blip r:embed="rId7" cstate="print"/>
              <a:srcRect/>
              <a:stretch>
                <a:fillRect/>
              </a:stretch>
            </p:blipFill>
            <p:spPr bwMode="auto">
              <a:xfrm rot="272416">
                <a:off x="7294866" y="3628029"/>
                <a:ext cx="1146751" cy="521740"/>
              </a:xfrm>
              <a:prstGeom prst="rect">
                <a:avLst/>
              </a:prstGeom>
              <a:noFill/>
              <a:ln w="9525">
                <a:noFill/>
                <a:miter lim="800000"/>
                <a:headEnd/>
                <a:tailEnd/>
              </a:ln>
            </p:spPr>
          </p:pic>
        </p:grpSp>
        <p:grpSp>
          <p:nvGrpSpPr>
            <p:cNvPr id="19" name="组合 4"/>
            <p:cNvGrpSpPr>
              <a:grpSpLocks/>
            </p:cNvGrpSpPr>
            <p:nvPr/>
          </p:nvGrpSpPr>
          <p:grpSpPr bwMode="auto">
            <a:xfrm>
              <a:off x="481888" y="3933056"/>
              <a:ext cx="6394368" cy="2599184"/>
              <a:chOff x="456205" y="2544640"/>
              <a:chExt cx="6394368" cy="4124720"/>
            </a:xfrm>
          </p:grpSpPr>
          <p:pic>
            <p:nvPicPr>
              <p:cNvPr id="16" name="图片 15"/>
              <p:cNvPicPr>
                <a:picLocks noChangeAspect="1"/>
              </p:cNvPicPr>
              <p:nvPr/>
            </p:nvPicPr>
            <p:blipFill>
              <a:blip r:embed="rId8" cstate="print"/>
              <a:stretch>
                <a:fillRect/>
              </a:stretch>
            </p:blipFill>
            <p:spPr>
              <a:xfrm>
                <a:off x="456205" y="2544128"/>
                <a:ext cx="6394687" cy="4120196"/>
              </a:xfrm>
              <a:prstGeom prst="rect">
                <a:avLst/>
              </a:prstGeom>
            </p:spPr>
            <p:style>
              <a:lnRef idx="2">
                <a:schemeClr val="accent4"/>
              </a:lnRef>
              <a:fillRef idx="1">
                <a:schemeClr val="lt1"/>
              </a:fillRef>
              <a:effectRef idx="0">
                <a:schemeClr val="accent4"/>
              </a:effectRef>
              <a:fontRef idx="minor">
                <a:schemeClr val="dk1"/>
              </a:fontRef>
            </p:style>
          </p:pic>
          <p:pic>
            <p:nvPicPr>
              <p:cNvPr id="17" name="图片 101"/>
              <p:cNvPicPr>
                <a:picLocks noChangeAspect="1"/>
              </p:cNvPicPr>
              <p:nvPr/>
            </p:nvPicPr>
            <p:blipFill>
              <a:blip r:embed="rId9" cstate="print"/>
              <a:srcRect/>
              <a:stretch>
                <a:fillRect/>
              </a:stretch>
            </p:blipFill>
            <p:spPr bwMode="auto">
              <a:xfrm>
                <a:off x="611560" y="5579829"/>
                <a:ext cx="1748063" cy="1023477"/>
              </a:xfrm>
              <a:prstGeom prst="rect">
                <a:avLst/>
              </a:prstGeom>
              <a:noFill/>
              <a:ln w="9525">
                <a:solidFill>
                  <a:schemeClr val="accent1"/>
                </a:solidFill>
                <a:miter lim="800000"/>
                <a:headEnd/>
                <a:tailEnd/>
              </a:ln>
            </p:spPr>
          </p:pic>
          <p:pic>
            <p:nvPicPr>
              <p:cNvPr id="18" name="Picture 3"/>
              <p:cNvPicPr>
                <a:picLocks noChangeAspect="1"/>
              </p:cNvPicPr>
              <p:nvPr/>
            </p:nvPicPr>
            <p:blipFill>
              <a:blip r:embed="rId10" cstate="print"/>
              <a:srcRect/>
              <a:stretch>
                <a:fillRect/>
              </a:stretch>
            </p:blipFill>
            <p:spPr bwMode="auto">
              <a:xfrm>
                <a:off x="2478216" y="5538179"/>
                <a:ext cx="1762041" cy="1131181"/>
              </a:xfrm>
              <a:prstGeom prst="rect">
                <a:avLst/>
              </a:prstGeom>
              <a:noFill/>
              <a:ln w="9525">
                <a:noFill/>
                <a:miter lim="800000"/>
                <a:headEnd/>
                <a:tailEnd/>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3528" y="1556792"/>
            <a:ext cx="856895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latin typeface="黑体" pitchFamily="49" charset="-122"/>
                <a:ea typeface="黑体" pitchFamily="49" charset="-122"/>
                <a:cs typeface="Arial Unicode MS" pitchFamily="34" charset="-122"/>
              </a:rPr>
              <a:t>图搜索是一种新型社会搜索模式</a:t>
            </a:r>
            <a:endParaRPr lang="en-US" altLang="zh-CN" sz="2400" dirty="0" smtClean="0">
              <a:latin typeface="黑体" pitchFamily="49" charset="-122"/>
              <a:ea typeface="黑体" pitchFamily="49" charset="-122"/>
              <a:cs typeface="Arial Unicode MS" pitchFamily="34" charset="-122"/>
            </a:endParaRPr>
          </a:p>
        </p:txBody>
      </p:sp>
      <p:sp>
        <p:nvSpPr>
          <p:cNvPr id="7" name="TextBox 6"/>
          <p:cNvSpPr txBox="1"/>
          <p:nvPr/>
        </p:nvSpPr>
        <p:spPr>
          <a:xfrm>
            <a:off x="323528" y="2420888"/>
            <a:ext cx="856895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0" indent="-342900" eaLnBrk="0" hangingPunct="0">
              <a:spcBef>
                <a:spcPts val="0"/>
              </a:spcBef>
            </a:pPr>
            <a:r>
              <a:rPr lang="zh-CN" altLang="en-US" sz="2400" kern="0" dirty="0" smtClean="0">
                <a:solidFill>
                  <a:srgbClr val="000000"/>
                </a:solidFill>
                <a:latin typeface="Arial Unicode MS" pitchFamily="34" charset="-122"/>
              </a:rPr>
              <a:t>大图搜索的应用与挑战</a:t>
            </a:r>
            <a:r>
              <a:rPr lang="en-US" altLang="zh-CN" sz="2400" kern="0" dirty="0" smtClean="0">
                <a:solidFill>
                  <a:srgbClr val="000000"/>
                </a:solidFill>
                <a:latin typeface="Arial Unicode MS" pitchFamily="34" charset="-122"/>
              </a:rPr>
              <a:t>(FAE</a:t>
            </a:r>
            <a:r>
              <a:rPr lang="zh-CN" altLang="en-US" sz="2400" kern="0" dirty="0" smtClean="0">
                <a:solidFill>
                  <a:srgbClr val="000000"/>
                </a:solidFill>
                <a:latin typeface="Arial Unicode MS" pitchFamily="34" charset="-122"/>
              </a:rPr>
              <a:t>法则</a:t>
            </a:r>
            <a:r>
              <a:rPr lang="en-US" altLang="zh-CN" sz="2400" kern="0" dirty="0" smtClean="0">
                <a:solidFill>
                  <a:srgbClr val="000000"/>
                </a:solidFill>
                <a:latin typeface="Arial Unicode MS" pitchFamily="34" charset="-122"/>
              </a:rPr>
              <a:t>)</a:t>
            </a:r>
            <a:endParaRPr lang="en-US" altLang="zh-CN" sz="2000" kern="0" dirty="0">
              <a:solidFill>
                <a:schemeClr val="tx1"/>
              </a:solidFill>
              <a:latin typeface="Arial Unicode MS" pitchFamily="34" charset="-122"/>
            </a:endParaRPr>
          </a:p>
        </p:txBody>
      </p:sp>
      <p:sp>
        <p:nvSpPr>
          <p:cNvPr id="11" name="TextBox 10"/>
          <p:cNvSpPr txBox="1"/>
          <p:nvPr/>
        </p:nvSpPr>
        <p:spPr>
          <a:xfrm>
            <a:off x="323528" y="3284984"/>
            <a:ext cx="856895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latin typeface="黑体" pitchFamily="49" charset="-122"/>
                <a:ea typeface="黑体" pitchFamily="49" charset="-122"/>
                <a:cs typeface="Arial Unicode MS" pitchFamily="34" charset="-122"/>
              </a:rPr>
              <a:t>解决大图搜索挑战的相关技术</a:t>
            </a:r>
            <a:endParaRPr lang="en-US" altLang="zh-CN" sz="2400" dirty="0" smtClean="0">
              <a:latin typeface="黑体" pitchFamily="49" charset="-122"/>
              <a:ea typeface="黑体" pitchFamily="49" charset="-122"/>
              <a:cs typeface="Arial Unicode MS" pitchFamily="34" charset="-122"/>
            </a:endParaRPr>
          </a:p>
        </p:txBody>
      </p:sp>
      <p:sp>
        <p:nvSpPr>
          <p:cNvPr id="8" name="标题 1"/>
          <p:cNvSpPr>
            <a:spLocks noGrp="1"/>
          </p:cNvSpPr>
          <p:nvPr>
            <p:ph type="title"/>
          </p:nvPr>
        </p:nvSpPr>
        <p:spPr>
          <a:xfrm>
            <a:off x="285720" y="71414"/>
            <a:ext cx="8358246" cy="796908"/>
          </a:xfrm>
        </p:spPr>
        <p:txBody>
          <a:bodyPr/>
          <a:lstStyle/>
          <a:p>
            <a:pPr algn="ctr"/>
            <a:r>
              <a:rPr lang="zh-CN" altLang="en-US" sz="3600" b="1" dirty="0" smtClean="0">
                <a:solidFill>
                  <a:srgbClr val="C00000"/>
                </a:solidFill>
                <a:latin typeface="Arial Unicode MS" pitchFamily="34" charset="-122"/>
                <a:ea typeface="黑体" pitchFamily="49" charset="-122"/>
              </a:rPr>
              <a:t>小结</a:t>
            </a:r>
            <a:endParaRPr lang="en-US" altLang="zh-CN" sz="3600" b="1" dirty="0" smtClean="0">
              <a:solidFill>
                <a:srgbClr val="C00000"/>
              </a:solidFill>
              <a:latin typeface="Arial Unicode MS" pitchFamily="34" charset="-122"/>
              <a:ea typeface="黑体" pitchFamily="49" charset="-122"/>
            </a:endParaRPr>
          </a:p>
        </p:txBody>
      </p:sp>
      <p:sp>
        <p:nvSpPr>
          <p:cNvPr id="9" name="Rectangle 14"/>
          <p:cNvSpPr txBox="1">
            <a:spLocks noChangeArrowheads="1"/>
          </p:cNvSpPr>
          <p:nvPr/>
        </p:nvSpPr>
        <p:spPr bwMode="auto">
          <a:xfrm>
            <a:off x="107504" y="5373217"/>
            <a:ext cx="8892480" cy="864096"/>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r>
              <a:rPr lang="en-US" altLang="zh-CN" sz="2400" b="1" dirty="0" smtClean="0">
                <a:solidFill>
                  <a:srgbClr val="FF0000"/>
                </a:solidFill>
              </a:rPr>
              <a:t>Just a start,</a:t>
            </a:r>
          </a:p>
          <a:p>
            <a:pPr algn="ctr" eaLnBrk="1" hangingPunct="1"/>
            <a:r>
              <a:rPr lang="en-US" altLang="zh-CN" sz="2400" b="1" dirty="0" smtClean="0">
                <a:solidFill>
                  <a:srgbClr val="FF0000"/>
                </a:solidFill>
              </a:rPr>
              <a:t>there is a long way to go for Big Graph Search!</a:t>
            </a:r>
            <a:endParaRPr lang="en-US" altLang="zh-CN" sz="2400" b="1" dirty="0" smtClean="0">
              <a:solidFill>
                <a:srgbClr val="FF0000"/>
              </a:solidFill>
              <a:ea typeface="黑体" pitchFamily="49" charset="-122"/>
              <a:sym typeface="Wingdings" pitchFamily="2" charset="2"/>
            </a:endParaRP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46</a:t>
            </a:fld>
            <a:endParaRPr lang="zh-CN" altLang="en-US" dirty="0"/>
          </a:p>
        </p:txBody>
      </p:sp>
    </p:spTree>
    <p:extLst>
      <p:ext uri="{BB962C8B-B14F-4D97-AF65-F5344CB8AC3E}">
        <p14:creationId xmlns:p14="http://schemas.microsoft.com/office/powerpoint/2010/main" xmlns="" val="298274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homepage\talks\973年终会-2014\IBM-logo.jpg"/>
          <p:cNvPicPr>
            <a:picLocks noChangeAspect="1" noChangeArrowheads="1"/>
          </p:cNvPicPr>
          <p:nvPr/>
        </p:nvPicPr>
        <p:blipFill>
          <a:blip r:embed="rId2" cstate="print"/>
          <a:srcRect/>
          <a:stretch>
            <a:fillRect/>
          </a:stretch>
        </p:blipFill>
        <p:spPr bwMode="auto">
          <a:xfrm>
            <a:off x="7020272" y="4077072"/>
            <a:ext cx="1885280" cy="942640"/>
          </a:xfrm>
          <a:prstGeom prst="rect">
            <a:avLst/>
          </a:prstGeom>
          <a:noFill/>
        </p:spPr>
      </p:pic>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Collaborators: </a:t>
            </a:r>
          </a:p>
          <a:p>
            <a:pPr>
              <a:spcBef>
                <a:spcPts val="600"/>
              </a:spcBef>
            </a:pPr>
            <a:r>
              <a:rPr kumimoji="1" lang="en-US" altLang="zh-CN" sz="2000" dirty="0" err="1" smtClean="0"/>
              <a:t>Charu</a:t>
            </a:r>
            <a:r>
              <a:rPr kumimoji="1" lang="en-US" altLang="zh-CN" sz="2000" dirty="0" smtClean="0"/>
              <a:t> </a:t>
            </a:r>
            <a:r>
              <a:rPr kumimoji="1" lang="en-US" altLang="zh-CN" sz="2000" dirty="0" err="1" smtClean="0"/>
              <a:t>Aggarwal</a:t>
            </a:r>
            <a:r>
              <a:rPr kumimoji="1" lang="en-US" altLang="zh-CN" sz="2000" dirty="0" smtClean="0"/>
              <a:t>, </a:t>
            </a:r>
            <a:r>
              <a:rPr kumimoji="1" lang="en-US" altLang="zh-CN" sz="2000" dirty="0" err="1" smtClean="0"/>
              <a:t>Sourav</a:t>
            </a:r>
            <a:r>
              <a:rPr kumimoji="1" lang="en-US" altLang="zh-CN" sz="2000" dirty="0" smtClean="0"/>
              <a:t> S </a:t>
            </a:r>
            <a:r>
              <a:rPr kumimoji="1" lang="en-US" altLang="zh-CN" sz="2000" dirty="0" err="1" smtClean="0"/>
              <a:t>Bhowmick</a:t>
            </a:r>
            <a:r>
              <a:rPr kumimoji="1" lang="en-US" altLang="zh-CN" sz="2000" dirty="0" smtClean="0"/>
              <a:t>, Yang Cao, </a:t>
            </a:r>
            <a:r>
              <a:rPr kumimoji="1" lang="en-US" altLang="zh-CN" sz="2000" dirty="0" err="1" smtClean="0"/>
              <a:t>Gao</a:t>
            </a:r>
            <a:r>
              <a:rPr kumimoji="1" lang="en-US" altLang="zh-CN" sz="2000" dirty="0" smtClean="0"/>
              <a:t> Cong, Liang </a:t>
            </a:r>
            <a:r>
              <a:rPr kumimoji="1" lang="en-US" altLang="zh-CN" sz="2000" dirty="0" err="1" smtClean="0"/>
              <a:t>Duan</a:t>
            </a:r>
            <a:r>
              <a:rPr kumimoji="1" lang="en-US" altLang="zh-CN" sz="2000" dirty="0" smtClean="0"/>
              <a:t>, </a:t>
            </a:r>
            <a:r>
              <a:rPr kumimoji="1" lang="en-US" altLang="zh-CN" sz="2000" dirty="0" err="1" smtClean="0"/>
              <a:t>Wenfei</a:t>
            </a:r>
            <a:r>
              <a:rPr kumimoji="1" lang="en-US" altLang="zh-CN" sz="2000" dirty="0" smtClean="0"/>
              <a:t> Fan, </a:t>
            </a:r>
            <a:r>
              <a:rPr kumimoji="1" lang="en-US" altLang="zh-CN" sz="2000" dirty="0" err="1" smtClean="0"/>
              <a:t>Kaiyu</a:t>
            </a:r>
            <a:r>
              <a:rPr kumimoji="1" lang="en-US" altLang="zh-CN" sz="2000" dirty="0" smtClean="0"/>
              <a:t> </a:t>
            </a:r>
            <a:r>
              <a:rPr kumimoji="1" lang="en-US" altLang="zh-CN" sz="2000" dirty="0" err="1" smtClean="0"/>
              <a:t>Feng</a:t>
            </a:r>
            <a:r>
              <a:rPr kumimoji="1" lang="en-US" altLang="zh-CN" sz="2000" dirty="0" smtClean="0"/>
              <a:t>, </a:t>
            </a:r>
            <a:r>
              <a:rPr kumimoji="1" lang="en-US" altLang="zh-CN" sz="2000" dirty="0" err="1" smtClean="0"/>
              <a:t>Renjun</a:t>
            </a:r>
            <a:r>
              <a:rPr kumimoji="1" lang="en-US" altLang="zh-CN" sz="2000" dirty="0" smtClean="0"/>
              <a:t> </a:t>
            </a:r>
            <a:r>
              <a:rPr kumimoji="1" lang="en-US" altLang="zh-CN" sz="2000" dirty="0" err="1" smtClean="0"/>
              <a:t>Hu</a:t>
            </a:r>
            <a:r>
              <a:rPr kumimoji="1" lang="en-US" altLang="zh-CN" sz="2000" dirty="0" smtClean="0"/>
              <a:t>, </a:t>
            </a:r>
            <a:r>
              <a:rPr kumimoji="1" lang="en-US" altLang="zh-CN" sz="2000" dirty="0" err="1" smtClean="0"/>
              <a:t>Jinpeng</a:t>
            </a:r>
            <a:r>
              <a:rPr kumimoji="1" lang="en-US" altLang="zh-CN" sz="2000" dirty="0" smtClean="0"/>
              <a:t> </a:t>
            </a:r>
            <a:r>
              <a:rPr kumimoji="1" lang="en-US" altLang="zh-CN" sz="2000" dirty="0" err="1" smtClean="0"/>
              <a:t>Huai</a:t>
            </a:r>
            <a:r>
              <a:rPr lang="en-US" altLang="zh-CN" sz="2000" dirty="0" smtClean="0"/>
              <a:t>, </a:t>
            </a:r>
            <a:r>
              <a:rPr lang="en-US" altLang="zh-CN" sz="2000" dirty="0" err="1" smtClean="0"/>
              <a:t>Jia</a:t>
            </a:r>
            <a:r>
              <a:rPr lang="en-US" altLang="zh-CN" sz="2000" dirty="0" smtClean="0"/>
              <a:t> Li,  </a:t>
            </a:r>
            <a:r>
              <a:rPr lang="en-US" altLang="zh-CN" sz="2000" dirty="0" err="1" smtClean="0"/>
              <a:t>Jianxin</a:t>
            </a:r>
            <a:r>
              <a:rPr lang="en-US" altLang="zh-CN" sz="2000" dirty="0" smtClean="0"/>
              <a:t> Li, </a:t>
            </a:r>
            <a:r>
              <a:rPr lang="en-US" altLang="zh-CN" sz="2000" dirty="0" err="1" smtClean="0"/>
              <a:t>Xuelian</a:t>
            </a:r>
            <a:r>
              <a:rPr lang="en-US" altLang="zh-CN" sz="2000" dirty="0" smtClean="0"/>
              <a:t> Lin, </a:t>
            </a:r>
            <a:r>
              <a:rPr lang="en-US" altLang="zh-CN" sz="2000" dirty="0" err="1" smtClean="0"/>
              <a:t>Xudong</a:t>
            </a:r>
            <a:r>
              <a:rPr lang="en-US" altLang="zh-CN" sz="2000" dirty="0" smtClean="0"/>
              <a:t> </a:t>
            </a:r>
            <a:r>
              <a:rPr lang="en-US" altLang="zh-CN" sz="2000" dirty="0" smtClean="0"/>
              <a:t>Liu, </a:t>
            </a:r>
            <a:r>
              <a:rPr kumimoji="1" lang="en-US" altLang="zh-CN" sz="2000" dirty="0" err="1" smtClean="0"/>
              <a:t>Haixun</a:t>
            </a:r>
            <a:r>
              <a:rPr kumimoji="1" lang="en-US" altLang="zh-CN" sz="2000" dirty="0" smtClean="0"/>
              <a:t> Wang, </a:t>
            </a:r>
            <a:r>
              <a:rPr kumimoji="1" lang="en-US" altLang="zh-CN" sz="2000" dirty="0" err="1" smtClean="0"/>
              <a:t>Luoshu</a:t>
            </a:r>
            <a:r>
              <a:rPr kumimoji="1" lang="en-US" altLang="zh-CN" sz="2000" dirty="0" smtClean="0"/>
              <a:t> Wang, </a:t>
            </a:r>
            <a:r>
              <a:rPr kumimoji="1" lang="en-US" altLang="zh-CN" sz="2000" dirty="0" err="1" smtClean="0"/>
              <a:t>Tianyu</a:t>
            </a:r>
            <a:r>
              <a:rPr kumimoji="1" lang="en-US" altLang="zh-CN" sz="2000" dirty="0" smtClean="0"/>
              <a:t> </a:t>
            </a:r>
            <a:r>
              <a:rPr kumimoji="1" lang="en-US" altLang="zh-CN" sz="2000" dirty="0" err="1" smtClean="0"/>
              <a:t>Wo</a:t>
            </a:r>
            <a:r>
              <a:rPr kumimoji="1" lang="en-US" altLang="zh-CN" sz="2000" dirty="0" smtClean="0"/>
              <a:t>, </a:t>
            </a:r>
            <a:r>
              <a:rPr kumimoji="1" lang="en-US" altLang="zh-CN" sz="2000" dirty="0" err="1" smtClean="0"/>
              <a:t>Weiren</a:t>
            </a:r>
            <a:r>
              <a:rPr kumimoji="1" lang="en-US" altLang="zh-CN" sz="2000" dirty="0" smtClean="0"/>
              <a:t> Yu  …</a:t>
            </a:r>
          </a:p>
          <a:p>
            <a:pPr>
              <a:spcBef>
                <a:spcPts val="1200"/>
              </a:spcBef>
            </a:pPr>
            <a:r>
              <a:rPr kumimoji="1" lang="en-US" altLang="zh-CN" sz="2400" b="1" dirty="0" smtClean="0">
                <a:solidFill>
                  <a:srgbClr val="C00000"/>
                </a:solidFill>
              </a:rPr>
              <a:t>They are from: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47</a:t>
            </a:fld>
            <a:endParaRPr lang="zh-CN" altLang="en-US" dirty="0"/>
          </a:p>
        </p:txBody>
      </p:sp>
      <p:pic>
        <p:nvPicPr>
          <p:cNvPr id="7" name="图片 6" descr="beihang-logo.png"/>
          <p:cNvPicPr>
            <a:picLocks noChangeAspect="1"/>
          </p:cNvPicPr>
          <p:nvPr/>
        </p:nvPicPr>
        <p:blipFill>
          <a:blip r:embed="rId3" cstate="print"/>
          <a:stretch>
            <a:fillRect/>
          </a:stretch>
        </p:blipFill>
        <p:spPr>
          <a:xfrm>
            <a:off x="539552" y="3030701"/>
            <a:ext cx="3359376" cy="693866"/>
          </a:xfrm>
          <a:prstGeom prst="rect">
            <a:avLst/>
          </a:prstGeom>
        </p:spPr>
      </p:pic>
      <p:pic>
        <p:nvPicPr>
          <p:cNvPr id="8" name="图片 7" descr="google.jpg"/>
          <p:cNvPicPr>
            <a:picLocks noChangeAspect="1"/>
          </p:cNvPicPr>
          <p:nvPr/>
        </p:nvPicPr>
        <p:blipFill>
          <a:blip r:embed="rId4" cstate="print"/>
          <a:stretch>
            <a:fillRect/>
          </a:stretch>
        </p:blipFill>
        <p:spPr>
          <a:xfrm>
            <a:off x="3275856" y="5821635"/>
            <a:ext cx="1876425" cy="703709"/>
          </a:xfrm>
          <a:prstGeom prst="rect">
            <a:avLst/>
          </a:prstGeom>
        </p:spPr>
      </p:pic>
      <p:pic>
        <p:nvPicPr>
          <p:cNvPr id="1027" name="Picture 3" descr="D:\homepage\talks\973年终会-2014\msra.jpg"/>
          <p:cNvPicPr>
            <a:picLocks noChangeAspect="1" noChangeArrowheads="1"/>
          </p:cNvPicPr>
          <p:nvPr/>
        </p:nvPicPr>
        <p:blipFill>
          <a:blip r:embed="rId5" cstate="print"/>
          <a:srcRect/>
          <a:stretch>
            <a:fillRect/>
          </a:stretch>
        </p:blipFill>
        <p:spPr bwMode="auto">
          <a:xfrm>
            <a:off x="323528" y="5496644"/>
            <a:ext cx="2219325" cy="1028700"/>
          </a:xfrm>
          <a:prstGeom prst="rect">
            <a:avLst/>
          </a:prstGeom>
          <a:noFill/>
        </p:spPr>
      </p:pic>
      <p:pic>
        <p:nvPicPr>
          <p:cNvPr id="1028" name="Picture 4" descr="D:\homepage\talks\973年终会-2014\th.jpg"/>
          <p:cNvPicPr>
            <a:picLocks noChangeAspect="1" noChangeArrowheads="1"/>
          </p:cNvPicPr>
          <p:nvPr/>
        </p:nvPicPr>
        <p:blipFill>
          <a:blip r:embed="rId6" cstate="print"/>
          <a:srcRect/>
          <a:stretch>
            <a:fillRect/>
          </a:stretch>
        </p:blipFill>
        <p:spPr bwMode="auto">
          <a:xfrm>
            <a:off x="467544" y="4077072"/>
            <a:ext cx="2736304" cy="966827"/>
          </a:xfrm>
          <a:prstGeom prst="rect">
            <a:avLst/>
          </a:prstGeom>
          <a:noFill/>
        </p:spPr>
      </p:pic>
      <p:pic>
        <p:nvPicPr>
          <p:cNvPr id="11" name="Picture 12" descr="http://cdn3.sbnation.com/imported_assets/1427057/12207655-large.jp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779912" y="4005064"/>
            <a:ext cx="2928152" cy="1100666"/>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D:\homepage\talks\973年终会-2014\th (3).jpg"/>
          <p:cNvPicPr>
            <a:picLocks noChangeAspect="1" noChangeArrowheads="1"/>
          </p:cNvPicPr>
          <p:nvPr/>
        </p:nvPicPr>
        <p:blipFill>
          <a:blip r:embed="rId8" cstate="print"/>
          <a:srcRect/>
          <a:stretch>
            <a:fillRect/>
          </a:stretch>
        </p:blipFill>
        <p:spPr bwMode="auto">
          <a:xfrm>
            <a:off x="4499992" y="2996952"/>
            <a:ext cx="4392488" cy="761364"/>
          </a:xfrm>
          <a:prstGeom prst="rect">
            <a:avLst/>
          </a:prstGeom>
          <a:noFill/>
        </p:spPr>
      </p:pic>
      <p:pic>
        <p:nvPicPr>
          <p:cNvPr id="14" name="图片 13" descr="th.jpg"/>
          <p:cNvPicPr>
            <a:picLocks noChangeAspect="1"/>
          </p:cNvPicPr>
          <p:nvPr/>
        </p:nvPicPr>
        <p:blipFill>
          <a:blip r:embed="rId9" cstate="print"/>
          <a:stretch>
            <a:fillRect/>
          </a:stretch>
        </p:blipFill>
        <p:spPr>
          <a:xfrm>
            <a:off x="6012160" y="5393010"/>
            <a:ext cx="2857500" cy="127635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latin typeface="Arial Unicode MS" pitchFamily="34" charset="-122"/>
                <a:ea typeface="黑体" pitchFamily="49" charset="-122"/>
              </a:rPr>
              <a:t>References</a:t>
            </a:r>
            <a:endParaRPr lang="zh-CN" altLang="en-US" sz="3600" b="1" dirty="0">
              <a:solidFill>
                <a:srgbClr val="C00000"/>
              </a:solidFill>
              <a:latin typeface="Arial Unicode MS" pitchFamily="34" charset="-122"/>
              <a:ea typeface="黑体" pitchFamily="49" charset="-122"/>
            </a:endParaRPr>
          </a:p>
        </p:txBody>
      </p:sp>
      <p:sp>
        <p:nvSpPr>
          <p:cNvPr id="3" name="内容占位符 2"/>
          <p:cNvSpPr>
            <a:spLocks noGrp="1"/>
          </p:cNvSpPr>
          <p:nvPr>
            <p:ph idx="1"/>
          </p:nvPr>
        </p:nvSpPr>
        <p:spPr>
          <a:xfrm>
            <a:off x="285720" y="1052736"/>
            <a:ext cx="8501122" cy="5429288"/>
          </a:xfrm>
        </p:spPr>
        <p:txBody>
          <a:bodyPr/>
          <a:lstStyle/>
          <a:p>
            <a:pPr>
              <a:buNone/>
            </a:pPr>
            <a:r>
              <a:rPr lang="en-US" altLang="zh-CN" sz="1600" dirty="0" smtClean="0">
                <a:ea typeface="黑体" pitchFamily="49" charset="-122"/>
              </a:rPr>
              <a:t>[1] Rice, M. and </a:t>
            </a:r>
            <a:r>
              <a:rPr lang="en-US" altLang="zh-CN" sz="1600" dirty="0" err="1" smtClean="0">
                <a:ea typeface="黑体" pitchFamily="49" charset="-122"/>
              </a:rPr>
              <a:t>Tsotras</a:t>
            </a:r>
            <a:r>
              <a:rPr lang="en-US" altLang="zh-CN" sz="1600" dirty="0" smtClean="0">
                <a:ea typeface="黑体" pitchFamily="49" charset="-122"/>
              </a:rPr>
              <a:t>, V.J., Graph indexing of road networks for shortest path queries with label restrictions, VLDB 2010.</a:t>
            </a:r>
          </a:p>
          <a:p>
            <a:pPr>
              <a:buNone/>
            </a:pPr>
            <a:r>
              <a:rPr lang="en-US" altLang="zh-CN" sz="1600" dirty="0" smtClean="0">
                <a:latin typeface="Arial Unicode MS" pitchFamily="34" charset="-122"/>
                <a:ea typeface="黑体" pitchFamily="49" charset="-122"/>
              </a:rPr>
              <a:t>[2] </a:t>
            </a:r>
            <a:r>
              <a:rPr lang="en-US" altLang="zh-CN" sz="1600" dirty="0" err="1" smtClean="0">
                <a:latin typeface="Arial Unicode MS" pitchFamily="34" charset="-122"/>
                <a:ea typeface="黑体" pitchFamily="49" charset="-122"/>
              </a:rPr>
              <a:t>Shuai</a:t>
            </a:r>
            <a:r>
              <a:rPr lang="en-US" altLang="zh-CN" sz="1600" dirty="0" smtClean="0">
                <a:latin typeface="Arial Unicode MS" pitchFamily="34" charset="-122"/>
                <a:ea typeface="黑体" pitchFamily="49" charset="-122"/>
              </a:rPr>
              <a:t> Ma, Yang Cao, </a:t>
            </a:r>
            <a:r>
              <a:rPr lang="en-US" altLang="zh-CN" sz="1600" dirty="0" err="1" smtClean="0">
                <a:latin typeface="Arial Unicode MS" pitchFamily="34" charset="-122"/>
                <a:ea typeface="黑体" pitchFamily="49" charset="-122"/>
              </a:rPr>
              <a:t>Jinpeng</a:t>
            </a:r>
            <a:r>
              <a:rPr lang="en-US" altLang="zh-CN" sz="1600" dirty="0" smtClean="0">
                <a:latin typeface="Arial Unicode MS" pitchFamily="34" charset="-122"/>
                <a:ea typeface="黑体" pitchFamily="49" charset="-122"/>
              </a:rPr>
              <a:t> </a:t>
            </a:r>
            <a:r>
              <a:rPr lang="en-US" altLang="zh-CN" sz="1600" dirty="0" err="1" smtClean="0">
                <a:latin typeface="Arial Unicode MS" pitchFamily="34" charset="-122"/>
                <a:ea typeface="黑体" pitchFamily="49" charset="-122"/>
              </a:rPr>
              <a:t>Huai</a:t>
            </a:r>
            <a:r>
              <a:rPr lang="en-US" altLang="zh-CN" sz="1600" dirty="0" smtClean="0">
                <a:latin typeface="Arial Unicode MS" pitchFamily="34" charset="-122"/>
                <a:ea typeface="黑体" pitchFamily="49" charset="-122"/>
              </a:rPr>
              <a:t>, and </a:t>
            </a:r>
            <a:r>
              <a:rPr lang="en-US" altLang="zh-CN" sz="1600" dirty="0" err="1" smtClean="0">
                <a:latin typeface="Arial Unicode MS" pitchFamily="34" charset="-122"/>
                <a:ea typeface="黑体" pitchFamily="49" charset="-122"/>
              </a:rPr>
              <a:t>Tianyu</a:t>
            </a:r>
            <a:r>
              <a:rPr lang="en-US" altLang="zh-CN" sz="1600" dirty="0" smtClean="0">
                <a:latin typeface="Arial Unicode MS" pitchFamily="34" charset="-122"/>
                <a:ea typeface="黑体" pitchFamily="49" charset="-122"/>
              </a:rPr>
              <a:t> </a:t>
            </a:r>
            <a:r>
              <a:rPr lang="en-US" altLang="zh-CN" sz="1600" dirty="0" err="1" smtClean="0">
                <a:latin typeface="Arial Unicode MS" pitchFamily="34" charset="-122"/>
                <a:ea typeface="黑体" pitchFamily="49" charset="-122"/>
              </a:rPr>
              <a:t>Wo</a:t>
            </a:r>
            <a:r>
              <a:rPr lang="en-US" altLang="zh-CN" sz="1600" dirty="0" smtClean="0">
                <a:latin typeface="Arial Unicode MS" pitchFamily="34" charset="-122"/>
                <a:ea typeface="黑体" pitchFamily="49" charset="-122"/>
              </a:rPr>
              <a:t>, Distributed Graph Pattern Matching, WWW 2012.</a:t>
            </a:r>
          </a:p>
          <a:p>
            <a:pPr>
              <a:buNone/>
            </a:pPr>
            <a:r>
              <a:rPr lang="en-US" altLang="zh-CN" sz="1600" dirty="0" smtClean="0">
                <a:latin typeface="Arial Unicode MS" pitchFamily="34" charset="-122"/>
                <a:ea typeface="黑体" pitchFamily="49" charset="-122"/>
              </a:rPr>
              <a:t>[</a:t>
            </a:r>
            <a:r>
              <a:rPr lang="en-US" altLang="zh-CN" sz="1600" dirty="0" smtClean="0">
                <a:ea typeface="黑体" pitchFamily="49" charset="-122"/>
              </a:rPr>
              <a:t>3</a:t>
            </a:r>
            <a:r>
              <a:rPr lang="en-US" altLang="zh-CN" sz="1600" dirty="0" smtClean="0">
                <a:latin typeface="Arial Unicode MS" pitchFamily="34" charset="-122"/>
                <a:ea typeface="黑体" pitchFamily="49" charset="-122"/>
              </a:rPr>
              <a:t>] </a:t>
            </a:r>
            <a:r>
              <a:rPr lang="en-US" altLang="zh-CN" sz="1600" dirty="0" err="1" smtClean="0">
                <a:ea typeface="黑体" pitchFamily="49" charset="-122"/>
              </a:rPr>
              <a:t>Shuai</a:t>
            </a:r>
            <a:r>
              <a:rPr lang="en-US" altLang="zh-CN" sz="1600" dirty="0" smtClean="0">
                <a:ea typeface="黑体" pitchFamily="49" charset="-122"/>
              </a:rPr>
              <a:t> Ma, </a:t>
            </a:r>
            <a:r>
              <a:rPr lang="en-US" altLang="zh-CN" sz="1600" dirty="0" err="1" smtClean="0">
                <a:ea typeface="黑体" pitchFamily="49" charset="-122"/>
              </a:rPr>
              <a:t>Jia</a:t>
            </a:r>
            <a:r>
              <a:rPr lang="en-US" altLang="zh-CN" sz="1600" dirty="0" smtClean="0">
                <a:ea typeface="黑体" pitchFamily="49" charset="-122"/>
              </a:rPr>
              <a:t> Li, </a:t>
            </a:r>
            <a:r>
              <a:rPr lang="en-US" altLang="zh-CN" sz="1600" dirty="0" err="1" smtClean="0">
                <a:ea typeface="黑体" pitchFamily="49" charset="-122"/>
              </a:rPr>
              <a:t>Chunming</a:t>
            </a:r>
            <a:r>
              <a:rPr lang="en-US" altLang="zh-CN" sz="1600" dirty="0" smtClean="0">
                <a:ea typeface="黑体" pitchFamily="49" charset="-122"/>
              </a:rPr>
              <a:t> </a:t>
            </a:r>
            <a:r>
              <a:rPr lang="en-US" altLang="zh-CN" sz="1600" dirty="0" err="1" smtClean="0">
                <a:ea typeface="黑体" pitchFamily="49" charset="-122"/>
              </a:rPr>
              <a:t>Hu</a:t>
            </a:r>
            <a:r>
              <a:rPr lang="en-US" altLang="zh-CN" sz="1600" dirty="0" smtClean="0">
                <a:ea typeface="黑体" pitchFamily="49" charset="-122"/>
              </a:rPr>
              <a:t>, </a:t>
            </a:r>
            <a:r>
              <a:rPr lang="en-US" altLang="zh-CN" sz="1600" dirty="0" err="1" smtClean="0">
                <a:ea typeface="黑体" pitchFamily="49" charset="-122"/>
              </a:rPr>
              <a:t>Xuelian</a:t>
            </a:r>
            <a:r>
              <a:rPr lang="en-US" altLang="zh-CN" sz="1600" dirty="0" smtClean="0">
                <a:ea typeface="黑体" pitchFamily="49" charset="-122"/>
              </a:rPr>
              <a:t> Lin, and </a:t>
            </a:r>
            <a:r>
              <a:rPr lang="en-US" altLang="zh-CN" sz="1600" dirty="0" err="1" smtClean="0">
                <a:ea typeface="黑体" pitchFamily="49" charset="-122"/>
              </a:rPr>
              <a:t>Jinpeng</a:t>
            </a:r>
            <a:r>
              <a:rPr lang="en-US" altLang="zh-CN" sz="1600" dirty="0" smtClean="0">
                <a:ea typeface="黑体" pitchFamily="49" charset="-122"/>
              </a:rPr>
              <a:t> </a:t>
            </a:r>
            <a:r>
              <a:rPr lang="en-US" altLang="zh-CN" sz="1600" dirty="0" err="1" smtClean="0">
                <a:ea typeface="黑体" pitchFamily="49" charset="-122"/>
              </a:rPr>
              <a:t>Huai</a:t>
            </a:r>
            <a:r>
              <a:rPr lang="en-US" altLang="zh-CN" sz="1600" dirty="0" smtClean="0">
                <a:ea typeface="黑体" pitchFamily="49" charset="-122"/>
              </a:rPr>
              <a:t>, Big Graph Search: Challenges and Techniques, Frontiers of Computer Science, 2015, to appear.</a:t>
            </a:r>
            <a:endParaRPr lang="en-US" altLang="zh-CN" sz="1600" dirty="0" smtClean="0">
              <a:latin typeface="Arial Unicode MS" pitchFamily="34" charset="-122"/>
              <a:ea typeface="黑体" pitchFamily="49" charset="-122"/>
            </a:endParaRPr>
          </a:p>
          <a:p>
            <a:pPr>
              <a:buNone/>
            </a:pPr>
            <a:r>
              <a:rPr lang="en-US" altLang="zh-CN" sz="1600" dirty="0" smtClean="0">
                <a:latin typeface="Arial Unicode MS" pitchFamily="34" charset="-122"/>
                <a:ea typeface="黑体" pitchFamily="49" charset="-122"/>
              </a:rPr>
              <a:t>[4] C. C. </a:t>
            </a:r>
            <a:r>
              <a:rPr lang="en-US" altLang="zh-CN" sz="1600" dirty="0" err="1" smtClean="0">
                <a:latin typeface="Arial Unicode MS" pitchFamily="34" charset="-122"/>
                <a:ea typeface="黑体" pitchFamily="49" charset="-122"/>
              </a:rPr>
              <a:t>Aggarwal</a:t>
            </a:r>
            <a:r>
              <a:rPr lang="en-US" altLang="zh-CN" sz="1600" dirty="0" smtClean="0">
                <a:latin typeface="Arial Unicode MS" pitchFamily="34" charset="-122"/>
                <a:ea typeface="黑体" pitchFamily="49" charset="-122"/>
              </a:rPr>
              <a:t> and H. Wang. Managing and Mining Graph Data. Springer, 2010.</a:t>
            </a:r>
          </a:p>
          <a:p>
            <a:pPr>
              <a:buNone/>
            </a:pPr>
            <a:r>
              <a:rPr lang="en-US" altLang="zh-CN" sz="1600" dirty="0" smtClean="0">
                <a:latin typeface="Arial Unicode MS" pitchFamily="34" charset="-122"/>
                <a:ea typeface="黑体" pitchFamily="49" charset="-122"/>
              </a:rPr>
              <a:t>[5]  </a:t>
            </a:r>
            <a:r>
              <a:rPr lang="en-US" altLang="zh-CN" sz="1600" dirty="0" err="1" smtClean="0">
                <a:latin typeface="Arial Unicode MS" pitchFamily="34" charset="-122"/>
                <a:ea typeface="黑体" pitchFamily="49" charset="-122"/>
              </a:rPr>
              <a:t>Wenfei</a:t>
            </a:r>
            <a:r>
              <a:rPr lang="en-US" altLang="zh-CN" sz="1600" dirty="0" smtClean="0">
                <a:latin typeface="Arial Unicode MS" pitchFamily="34" charset="-122"/>
                <a:ea typeface="黑体" pitchFamily="49" charset="-122"/>
              </a:rPr>
              <a:t> Fan, </a:t>
            </a:r>
            <a:r>
              <a:rPr lang="en-US" altLang="zh-CN" sz="1600" dirty="0" err="1" smtClean="0">
                <a:latin typeface="Arial Unicode MS" pitchFamily="34" charset="-122"/>
                <a:ea typeface="黑体" pitchFamily="49" charset="-122"/>
              </a:rPr>
              <a:t>Jianzhong</a:t>
            </a:r>
            <a:r>
              <a:rPr lang="en-US" altLang="zh-CN" sz="1600" dirty="0" smtClean="0">
                <a:latin typeface="Arial Unicode MS" pitchFamily="34" charset="-122"/>
                <a:ea typeface="黑体" pitchFamily="49" charset="-122"/>
              </a:rPr>
              <a:t> Li, </a:t>
            </a:r>
            <a:r>
              <a:rPr lang="en-US" altLang="zh-CN" sz="1600" dirty="0" err="1" smtClean="0">
                <a:latin typeface="Arial Unicode MS" pitchFamily="34" charset="-122"/>
                <a:ea typeface="黑体" pitchFamily="49" charset="-122"/>
              </a:rPr>
              <a:t>Shuai</a:t>
            </a:r>
            <a:r>
              <a:rPr lang="en-US" altLang="zh-CN" sz="1600" dirty="0" smtClean="0">
                <a:latin typeface="Arial Unicode MS" pitchFamily="34" charset="-122"/>
                <a:ea typeface="黑体" pitchFamily="49" charset="-122"/>
              </a:rPr>
              <a:t> Ma, Nan Tang, and </a:t>
            </a:r>
            <a:r>
              <a:rPr lang="en-US" altLang="zh-CN" sz="1600" dirty="0" err="1" smtClean="0">
                <a:latin typeface="Arial Unicode MS" pitchFamily="34" charset="-122"/>
                <a:ea typeface="黑体" pitchFamily="49" charset="-122"/>
              </a:rPr>
              <a:t>Yinghui</a:t>
            </a:r>
            <a:r>
              <a:rPr lang="en-US" altLang="zh-CN" sz="1600" dirty="0" smtClean="0">
                <a:latin typeface="Arial Unicode MS" pitchFamily="34" charset="-122"/>
                <a:ea typeface="黑体" pitchFamily="49" charset="-122"/>
              </a:rPr>
              <a:t> Wu,  Adding Regular Expressions to Graph </a:t>
            </a:r>
            <a:r>
              <a:rPr lang="en-US" altLang="zh-CN" sz="1600" dirty="0" err="1" smtClean="0">
                <a:latin typeface="Arial Unicode MS" pitchFamily="34" charset="-122"/>
                <a:ea typeface="黑体" pitchFamily="49" charset="-122"/>
              </a:rPr>
              <a:t>Reachability</a:t>
            </a:r>
            <a:r>
              <a:rPr lang="en-US" altLang="zh-CN" sz="1600" dirty="0" smtClean="0">
                <a:latin typeface="Arial Unicode MS" pitchFamily="34" charset="-122"/>
                <a:ea typeface="黑体" pitchFamily="49" charset="-122"/>
              </a:rPr>
              <a:t> and Pattern Queries. ICDE 2011.</a:t>
            </a:r>
          </a:p>
          <a:p>
            <a:pPr>
              <a:buNone/>
            </a:pPr>
            <a:r>
              <a:rPr lang="en-US" altLang="zh-CN" sz="1600" dirty="0" smtClean="0">
                <a:latin typeface="Arial Unicode MS" pitchFamily="34" charset="-122"/>
                <a:ea typeface="黑体" pitchFamily="49" charset="-122"/>
              </a:rPr>
              <a:t>[6]  </a:t>
            </a:r>
            <a:r>
              <a:rPr lang="en-US" altLang="zh-CN" sz="1600" dirty="0" err="1" smtClean="0">
                <a:latin typeface="Arial Unicode MS" pitchFamily="34" charset="-122"/>
                <a:ea typeface="黑体" pitchFamily="49" charset="-122"/>
              </a:rPr>
              <a:t>Wenfei</a:t>
            </a:r>
            <a:r>
              <a:rPr lang="en-US" altLang="zh-CN" sz="1600" dirty="0" smtClean="0">
                <a:latin typeface="Arial Unicode MS" pitchFamily="34" charset="-122"/>
                <a:ea typeface="黑体" pitchFamily="49" charset="-122"/>
              </a:rPr>
              <a:t> Fan, </a:t>
            </a:r>
            <a:r>
              <a:rPr lang="en-US" altLang="zh-CN" sz="1600" dirty="0" err="1" smtClean="0">
                <a:latin typeface="Arial Unicode MS" pitchFamily="34" charset="-122"/>
                <a:ea typeface="黑体" pitchFamily="49" charset="-122"/>
              </a:rPr>
              <a:t>Jianzhong</a:t>
            </a:r>
            <a:r>
              <a:rPr lang="en-US" altLang="zh-CN" sz="1600" dirty="0" smtClean="0">
                <a:latin typeface="Arial Unicode MS" pitchFamily="34" charset="-122"/>
                <a:ea typeface="黑体" pitchFamily="49" charset="-122"/>
              </a:rPr>
              <a:t> Li, </a:t>
            </a:r>
            <a:r>
              <a:rPr lang="en-US" altLang="zh-CN" sz="1600" dirty="0" err="1" smtClean="0">
                <a:latin typeface="Arial Unicode MS" pitchFamily="34" charset="-122"/>
                <a:ea typeface="黑体" pitchFamily="49" charset="-122"/>
              </a:rPr>
              <a:t>Shuai</a:t>
            </a:r>
            <a:r>
              <a:rPr lang="en-US" altLang="zh-CN" sz="1600" dirty="0" smtClean="0">
                <a:latin typeface="Arial Unicode MS" pitchFamily="34" charset="-122"/>
                <a:ea typeface="黑体" pitchFamily="49" charset="-122"/>
              </a:rPr>
              <a:t> Ma, Nan Tang, and </a:t>
            </a:r>
            <a:r>
              <a:rPr lang="en-US" altLang="zh-CN" sz="1600" dirty="0" err="1" smtClean="0">
                <a:latin typeface="Arial Unicode MS" pitchFamily="34" charset="-122"/>
                <a:ea typeface="黑体" pitchFamily="49" charset="-122"/>
              </a:rPr>
              <a:t>Yinghui</a:t>
            </a:r>
            <a:r>
              <a:rPr lang="en-US" altLang="zh-CN" sz="1600" dirty="0" smtClean="0">
                <a:latin typeface="Arial Unicode MS" pitchFamily="34" charset="-122"/>
                <a:ea typeface="黑体" pitchFamily="49" charset="-122"/>
              </a:rPr>
              <a:t> Wu, Graph Pattern Matching: From Intractable to Polynomial Time. VLDB 2010.</a:t>
            </a:r>
          </a:p>
          <a:p>
            <a:pPr>
              <a:buNone/>
            </a:pPr>
            <a:r>
              <a:rPr lang="en-US" altLang="zh-CN" sz="1600" dirty="0" smtClean="0">
                <a:latin typeface="Arial Unicode MS" pitchFamily="34" charset="-122"/>
                <a:ea typeface="黑体" pitchFamily="49" charset="-122"/>
              </a:rPr>
              <a:t>[</a:t>
            </a:r>
            <a:r>
              <a:rPr lang="en-US" altLang="zh-CN" sz="1600" dirty="0" smtClean="0">
                <a:ea typeface="黑体" pitchFamily="49" charset="-122"/>
              </a:rPr>
              <a:t>7</a:t>
            </a:r>
            <a:r>
              <a:rPr lang="en-US" altLang="zh-CN" sz="1600" dirty="0" smtClean="0">
                <a:latin typeface="Arial Unicode MS" pitchFamily="34" charset="-122"/>
                <a:ea typeface="黑体" pitchFamily="49" charset="-122"/>
              </a:rPr>
              <a:t>]  </a:t>
            </a:r>
            <a:r>
              <a:rPr lang="en-US" altLang="zh-CN" sz="1600" dirty="0" err="1" smtClean="0">
                <a:latin typeface="Arial Unicode MS" pitchFamily="34" charset="-122"/>
                <a:ea typeface="黑体" pitchFamily="49" charset="-122"/>
              </a:rPr>
              <a:t>Wenfei</a:t>
            </a:r>
            <a:r>
              <a:rPr lang="en-US" altLang="zh-CN" sz="1600" dirty="0" smtClean="0">
                <a:latin typeface="Arial Unicode MS" pitchFamily="34" charset="-122"/>
                <a:ea typeface="黑体" pitchFamily="49" charset="-122"/>
              </a:rPr>
              <a:t> Fan, </a:t>
            </a:r>
            <a:r>
              <a:rPr lang="en-US" altLang="zh-CN" sz="1600" dirty="0" err="1" smtClean="0">
                <a:latin typeface="Arial Unicode MS" pitchFamily="34" charset="-122"/>
                <a:ea typeface="黑体" pitchFamily="49" charset="-122"/>
              </a:rPr>
              <a:t>Jianzhong</a:t>
            </a:r>
            <a:r>
              <a:rPr lang="en-US" altLang="zh-CN" sz="1600" dirty="0" smtClean="0">
                <a:latin typeface="Arial Unicode MS" pitchFamily="34" charset="-122"/>
                <a:ea typeface="黑体" pitchFamily="49" charset="-122"/>
              </a:rPr>
              <a:t> Li, </a:t>
            </a:r>
            <a:r>
              <a:rPr lang="en-US" altLang="zh-CN" sz="1600" dirty="0" err="1" smtClean="0">
                <a:latin typeface="Arial Unicode MS" pitchFamily="34" charset="-122"/>
                <a:ea typeface="黑体" pitchFamily="49" charset="-122"/>
              </a:rPr>
              <a:t>Shuai</a:t>
            </a:r>
            <a:r>
              <a:rPr lang="en-US" altLang="zh-CN" sz="1600" dirty="0" smtClean="0">
                <a:latin typeface="Arial Unicode MS" pitchFamily="34" charset="-122"/>
                <a:ea typeface="黑体" pitchFamily="49" charset="-122"/>
              </a:rPr>
              <a:t> Ma, Nan Tang, and </a:t>
            </a:r>
            <a:r>
              <a:rPr lang="en-US" altLang="zh-CN" sz="1600" dirty="0" err="1" smtClean="0">
                <a:latin typeface="Arial Unicode MS" pitchFamily="34" charset="-122"/>
                <a:ea typeface="黑体" pitchFamily="49" charset="-122"/>
              </a:rPr>
              <a:t>Yinghui</a:t>
            </a:r>
            <a:r>
              <a:rPr lang="en-US" altLang="zh-CN" sz="1600" dirty="0" smtClean="0">
                <a:latin typeface="Arial Unicode MS" pitchFamily="34" charset="-122"/>
                <a:ea typeface="黑体" pitchFamily="49" charset="-122"/>
              </a:rPr>
              <a:t> Wu, Graph Homomorphism Revisited for Graph Matching.  VLDB 2010.</a:t>
            </a:r>
          </a:p>
          <a:p>
            <a:pPr>
              <a:buNone/>
            </a:pPr>
            <a:r>
              <a:rPr lang="en-US" altLang="zh-CN" sz="1600" dirty="0" smtClean="0">
                <a:ea typeface="黑体" pitchFamily="49" charset="-122"/>
              </a:rPr>
              <a:t>[8] </a:t>
            </a:r>
            <a:r>
              <a:rPr lang="en-US" altLang="zh-CN" sz="1600" dirty="0" err="1" smtClean="0">
                <a:ea typeface="黑体" pitchFamily="49" charset="-122"/>
              </a:rPr>
              <a:t>Hossein</a:t>
            </a:r>
            <a:r>
              <a:rPr lang="en-US" altLang="zh-CN" sz="1600" dirty="0" smtClean="0">
                <a:ea typeface="黑体" pitchFamily="49" charset="-122"/>
              </a:rPr>
              <a:t> </a:t>
            </a:r>
            <a:r>
              <a:rPr lang="en-US" altLang="zh-CN" sz="1600" dirty="0" err="1" smtClean="0">
                <a:ea typeface="黑体" pitchFamily="49" charset="-122"/>
              </a:rPr>
              <a:t>Maserrat</a:t>
            </a:r>
            <a:r>
              <a:rPr lang="en-US" altLang="zh-CN" sz="1600" dirty="0" smtClean="0">
                <a:ea typeface="黑体" pitchFamily="49" charset="-122"/>
              </a:rPr>
              <a:t> and </a:t>
            </a:r>
            <a:r>
              <a:rPr lang="en-US" altLang="zh-CN" sz="1600" dirty="0" err="1" smtClean="0">
                <a:ea typeface="黑体" pitchFamily="49" charset="-122"/>
              </a:rPr>
              <a:t>Jian</a:t>
            </a:r>
            <a:r>
              <a:rPr lang="en-US" altLang="zh-CN" sz="1600" dirty="0" smtClean="0">
                <a:ea typeface="黑体" pitchFamily="49" charset="-122"/>
              </a:rPr>
              <a:t> Pei, Neighbor query friendly compression of social networks. KDD 2010.</a:t>
            </a:r>
          </a:p>
          <a:p>
            <a:pPr>
              <a:buNone/>
            </a:pPr>
            <a:r>
              <a:rPr lang="en-US" altLang="zh-CN" sz="1600" dirty="0" smtClean="0">
                <a:ea typeface="黑体" pitchFamily="49" charset="-122"/>
              </a:rPr>
              <a:t>[9] Brian </a:t>
            </a:r>
            <a:r>
              <a:rPr lang="en-US" altLang="zh-CN" sz="1600" dirty="0" err="1" smtClean="0">
                <a:ea typeface="黑体" pitchFamily="49" charset="-122"/>
              </a:rPr>
              <a:t>Gallaghe</a:t>
            </a:r>
            <a:r>
              <a:rPr lang="en-US" altLang="zh-CN" sz="1600" dirty="0" smtClean="0">
                <a:ea typeface="黑体" pitchFamily="49" charset="-122"/>
              </a:rPr>
              <a:t>, Matching structure and semantics: A survey on graph-based pattern matching. AAAI FS. 2006.</a:t>
            </a:r>
          </a:p>
          <a:p>
            <a:pPr>
              <a:buNone/>
            </a:pPr>
            <a:r>
              <a:rPr lang="en-US" altLang="zh-CN" sz="1600" dirty="0" smtClean="0">
                <a:ea typeface="黑体" pitchFamily="49" charset="-122"/>
              </a:rPr>
              <a:t>[10] Marko A. Rodriguez, Peter </a:t>
            </a:r>
            <a:r>
              <a:rPr lang="en-US" altLang="zh-CN" sz="1600" dirty="0" err="1" smtClean="0">
                <a:ea typeface="黑体" pitchFamily="49" charset="-122"/>
              </a:rPr>
              <a:t>Neubauer</a:t>
            </a:r>
            <a:r>
              <a:rPr lang="en-US" altLang="zh-CN" sz="1600" dirty="0" smtClean="0">
                <a:ea typeface="黑体" pitchFamily="49" charset="-122"/>
              </a:rPr>
              <a:t>: The Graph Traversal Pattern. Graph Data Management 2011: 29-46</a:t>
            </a:r>
          </a:p>
          <a:p>
            <a:pPr>
              <a:buNone/>
            </a:pPr>
            <a:endParaRPr lang="en-US" altLang="zh-CN" sz="1600" dirty="0" smtClean="0">
              <a:ea typeface="黑体" pitchFamily="49" charset="-122"/>
            </a:endParaRPr>
          </a:p>
          <a:p>
            <a:pPr>
              <a:buNone/>
            </a:pPr>
            <a:endParaRPr lang="en-US" altLang="zh-CN" sz="1600" dirty="0" smtClean="0">
              <a:ea typeface="黑体" pitchFamily="49" charset="-122"/>
            </a:endParaRPr>
          </a:p>
          <a:p>
            <a:pPr>
              <a:buNone/>
            </a:pPr>
            <a:endParaRPr lang="en-US" altLang="zh-CN" sz="1600" dirty="0" smtClean="0">
              <a:latin typeface="Arial Unicode MS" pitchFamily="34" charset="-122"/>
              <a:ea typeface="黑体" pitchFamily="49" charset="-122"/>
            </a:endParaRPr>
          </a:p>
          <a:p>
            <a:pPr>
              <a:buNone/>
            </a:pPr>
            <a:endParaRPr lang="en-US" altLang="zh-CN" sz="1600" dirty="0" smtClean="0">
              <a:latin typeface="Arial Unicode MS" pitchFamily="34" charset="-122"/>
              <a:ea typeface="黑体" pitchFamily="49" charset="-122"/>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48</a:t>
            </a:fld>
            <a:endParaRPr lang="zh-CN" alt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latin typeface="Arial Unicode MS" pitchFamily="34" charset="-122"/>
                <a:ea typeface="黑体" pitchFamily="49" charset="-122"/>
              </a:rPr>
              <a:t>References</a:t>
            </a:r>
            <a:endParaRPr lang="zh-CN" altLang="en-US" sz="3600" b="1" dirty="0">
              <a:solidFill>
                <a:srgbClr val="C00000"/>
              </a:solidFill>
              <a:latin typeface="Arial Unicode MS" pitchFamily="34" charset="-122"/>
              <a:ea typeface="黑体" pitchFamily="49" charset="-122"/>
            </a:endParaRPr>
          </a:p>
        </p:txBody>
      </p:sp>
      <p:sp>
        <p:nvSpPr>
          <p:cNvPr id="3" name="内容占位符 2"/>
          <p:cNvSpPr>
            <a:spLocks noGrp="1"/>
          </p:cNvSpPr>
          <p:nvPr>
            <p:ph idx="1"/>
          </p:nvPr>
        </p:nvSpPr>
        <p:spPr>
          <a:xfrm>
            <a:off x="285720" y="1052736"/>
            <a:ext cx="8501122" cy="5429288"/>
          </a:xfrm>
        </p:spPr>
        <p:txBody>
          <a:bodyPr/>
          <a:lstStyle/>
          <a:p>
            <a:pPr>
              <a:buNone/>
            </a:pPr>
            <a:r>
              <a:rPr lang="en-US" altLang="zh-CN" sz="1600" dirty="0" smtClean="0">
                <a:ea typeface="黑体" pitchFamily="49" charset="-122"/>
              </a:rPr>
              <a:t>[11] </a:t>
            </a:r>
            <a:r>
              <a:rPr lang="en-US" altLang="zh-CN" sz="1600" dirty="0" err="1" smtClean="0">
                <a:ea typeface="黑体" pitchFamily="49" charset="-122"/>
              </a:rPr>
              <a:t>Kaiyu</a:t>
            </a:r>
            <a:r>
              <a:rPr lang="en-US" altLang="zh-CN" sz="1600" dirty="0" smtClean="0">
                <a:ea typeface="黑体" pitchFamily="49" charset="-122"/>
              </a:rPr>
              <a:t> </a:t>
            </a:r>
            <a:r>
              <a:rPr lang="en-US" altLang="zh-CN" sz="1600" dirty="0" err="1" smtClean="0">
                <a:ea typeface="黑体" pitchFamily="49" charset="-122"/>
              </a:rPr>
              <a:t>Feng</a:t>
            </a:r>
            <a:r>
              <a:rPr lang="en-US" altLang="zh-CN" sz="1600" dirty="0" smtClean="0">
                <a:ea typeface="黑体" pitchFamily="49" charset="-122"/>
              </a:rPr>
              <a:t>, </a:t>
            </a:r>
            <a:r>
              <a:rPr lang="en-US" altLang="zh-CN" sz="1600" dirty="0" err="1" smtClean="0">
                <a:ea typeface="黑体" pitchFamily="49" charset="-122"/>
              </a:rPr>
              <a:t>Gao</a:t>
            </a:r>
            <a:r>
              <a:rPr lang="en-US" altLang="zh-CN" sz="1600" dirty="0" smtClean="0">
                <a:ea typeface="黑体" pitchFamily="49" charset="-122"/>
              </a:rPr>
              <a:t> Cong, </a:t>
            </a:r>
            <a:r>
              <a:rPr lang="en-US" altLang="zh-CN" sz="1600" dirty="0" err="1" smtClean="0">
                <a:ea typeface="黑体" pitchFamily="49" charset="-122"/>
              </a:rPr>
              <a:t>Sourav</a:t>
            </a:r>
            <a:r>
              <a:rPr lang="en-US" altLang="zh-CN" sz="1600" dirty="0" smtClean="0">
                <a:ea typeface="黑体" pitchFamily="49" charset="-122"/>
              </a:rPr>
              <a:t> S. </a:t>
            </a:r>
            <a:r>
              <a:rPr lang="en-US" altLang="zh-CN" sz="1600" dirty="0" err="1" smtClean="0">
                <a:ea typeface="黑体" pitchFamily="49" charset="-122"/>
              </a:rPr>
              <a:t>Bhowmick</a:t>
            </a:r>
            <a:r>
              <a:rPr lang="en-US" altLang="zh-CN" sz="1600" dirty="0" smtClean="0">
                <a:ea typeface="黑体" pitchFamily="49" charset="-122"/>
              </a:rPr>
              <a:t>, </a:t>
            </a:r>
            <a:r>
              <a:rPr lang="en-US" altLang="zh-CN" sz="1600" dirty="0" err="1" smtClean="0">
                <a:ea typeface="黑体" pitchFamily="49" charset="-122"/>
              </a:rPr>
              <a:t>Shuai</a:t>
            </a:r>
            <a:r>
              <a:rPr lang="en-US" altLang="zh-CN" sz="1600" dirty="0" smtClean="0">
                <a:ea typeface="黑体" pitchFamily="49" charset="-122"/>
              </a:rPr>
              <a:t> Ma: In search of influential event organizers in online social networks. SIGMOD 2014.</a:t>
            </a:r>
            <a:endParaRPr lang="zh-CN" altLang="en-US" sz="1600" dirty="0" smtClean="0"/>
          </a:p>
          <a:p>
            <a:pPr>
              <a:buNone/>
            </a:pPr>
            <a:r>
              <a:rPr lang="en-US" altLang="zh-CN" sz="1600" dirty="0" smtClean="0">
                <a:ea typeface="黑体" pitchFamily="49" charset="-122"/>
              </a:rPr>
              <a:t>[12] </a:t>
            </a:r>
            <a:r>
              <a:rPr lang="en-US" altLang="zh-CN" sz="1600" dirty="0" err="1" smtClean="0">
                <a:ea typeface="黑体" pitchFamily="49" charset="-122"/>
              </a:rPr>
              <a:t>Shuai</a:t>
            </a:r>
            <a:r>
              <a:rPr lang="en-US" altLang="zh-CN" sz="1600" dirty="0" smtClean="0">
                <a:ea typeface="黑体" pitchFamily="49" charset="-122"/>
              </a:rPr>
              <a:t> Ma, Yang Cao, </a:t>
            </a:r>
            <a:r>
              <a:rPr lang="en-US" altLang="zh-CN" sz="1600" dirty="0" err="1" smtClean="0">
                <a:ea typeface="黑体" pitchFamily="49" charset="-122"/>
              </a:rPr>
              <a:t>Wenfei</a:t>
            </a:r>
            <a:r>
              <a:rPr lang="en-US" altLang="zh-CN" sz="1600" dirty="0" smtClean="0">
                <a:ea typeface="黑体" pitchFamily="49" charset="-122"/>
              </a:rPr>
              <a:t> Fan, </a:t>
            </a:r>
            <a:r>
              <a:rPr lang="en-US" altLang="zh-CN" sz="1600" dirty="0" err="1" smtClean="0">
                <a:ea typeface="黑体" pitchFamily="49" charset="-122"/>
              </a:rPr>
              <a:t>Jinpeng</a:t>
            </a:r>
            <a:r>
              <a:rPr lang="en-US" altLang="zh-CN" sz="1600" dirty="0" smtClean="0">
                <a:ea typeface="黑体" pitchFamily="49" charset="-122"/>
              </a:rPr>
              <a:t> </a:t>
            </a:r>
            <a:r>
              <a:rPr lang="en-US" altLang="zh-CN" sz="1600" dirty="0" err="1" smtClean="0">
                <a:ea typeface="黑体" pitchFamily="49" charset="-122"/>
              </a:rPr>
              <a:t>Huai</a:t>
            </a:r>
            <a:r>
              <a:rPr lang="en-US" altLang="zh-CN" sz="1600" dirty="0" smtClean="0">
                <a:ea typeface="黑体" pitchFamily="49" charset="-122"/>
              </a:rPr>
              <a:t>, and </a:t>
            </a:r>
            <a:r>
              <a:rPr lang="en-US" altLang="zh-CN" sz="1600" dirty="0" err="1" smtClean="0">
                <a:ea typeface="黑体" pitchFamily="49" charset="-122"/>
              </a:rPr>
              <a:t>Tianyu</a:t>
            </a:r>
            <a:r>
              <a:rPr lang="en-US" altLang="zh-CN" sz="1600" dirty="0" smtClean="0">
                <a:ea typeface="黑体" pitchFamily="49" charset="-122"/>
              </a:rPr>
              <a:t> </a:t>
            </a:r>
            <a:r>
              <a:rPr lang="en-US" altLang="zh-CN" sz="1600" dirty="0" err="1" smtClean="0">
                <a:ea typeface="黑体" pitchFamily="49" charset="-122"/>
              </a:rPr>
              <a:t>Wo</a:t>
            </a:r>
            <a:r>
              <a:rPr lang="en-US" altLang="zh-CN" sz="1600" dirty="0" smtClean="0">
                <a:ea typeface="黑体" pitchFamily="49" charset="-122"/>
              </a:rPr>
              <a:t>. Strong Simulation: Capturing Topology in Graph Pattern Matching. TODS 2014.</a:t>
            </a:r>
          </a:p>
          <a:p>
            <a:pPr>
              <a:buNone/>
            </a:pPr>
            <a:r>
              <a:rPr lang="en-US" altLang="zh-CN" sz="1600" dirty="0" smtClean="0">
                <a:ea typeface="黑体" pitchFamily="49" charset="-122"/>
              </a:rPr>
              <a:t>[13] </a:t>
            </a:r>
            <a:r>
              <a:rPr lang="en-US" altLang="zh-CN" sz="1600" dirty="0" err="1" smtClean="0">
                <a:ea typeface="黑体" pitchFamily="49" charset="-122"/>
              </a:rPr>
              <a:t>Shuai</a:t>
            </a:r>
            <a:r>
              <a:rPr lang="en-US" altLang="zh-CN" sz="1600" dirty="0" smtClean="0">
                <a:ea typeface="黑体" pitchFamily="49" charset="-122"/>
              </a:rPr>
              <a:t> Ma, Yang Cao, </a:t>
            </a:r>
            <a:r>
              <a:rPr lang="en-US" altLang="zh-CN" sz="1600" dirty="0" err="1" smtClean="0">
                <a:ea typeface="黑体" pitchFamily="49" charset="-122"/>
              </a:rPr>
              <a:t>Wenfei</a:t>
            </a:r>
            <a:r>
              <a:rPr lang="en-US" altLang="zh-CN" sz="1600" dirty="0" smtClean="0">
                <a:ea typeface="黑体" pitchFamily="49" charset="-122"/>
              </a:rPr>
              <a:t> Fan, </a:t>
            </a:r>
            <a:r>
              <a:rPr lang="en-US" altLang="zh-CN" sz="1600" dirty="0" err="1" smtClean="0">
                <a:ea typeface="黑体" pitchFamily="49" charset="-122"/>
              </a:rPr>
              <a:t>Jinpeng</a:t>
            </a:r>
            <a:r>
              <a:rPr lang="en-US" altLang="zh-CN" sz="1600" dirty="0" smtClean="0">
                <a:ea typeface="黑体" pitchFamily="49" charset="-122"/>
              </a:rPr>
              <a:t> </a:t>
            </a:r>
            <a:r>
              <a:rPr lang="en-US" altLang="zh-CN" sz="1600" dirty="0" err="1" smtClean="0">
                <a:ea typeface="黑体" pitchFamily="49" charset="-122"/>
              </a:rPr>
              <a:t>Huai</a:t>
            </a:r>
            <a:r>
              <a:rPr lang="en-US" altLang="zh-CN" sz="1600" dirty="0" smtClean="0">
                <a:ea typeface="黑体" pitchFamily="49" charset="-122"/>
              </a:rPr>
              <a:t>, and </a:t>
            </a:r>
            <a:r>
              <a:rPr lang="en-US" altLang="zh-CN" sz="1600" dirty="0" err="1" smtClean="0">
                <a:ea typeface="黑体" pitchFamily="49" charset="-122"/>
              </a:rPr>
              <a:t>Tianyu</a:t>
            </a:r>
            <a:r>
              <a:rPr lang="en-US" altLang="zh-CN" sz="1600" dirty="0" smtClean="0">
                <a:ea typeface="黑体" pitchFamily="49" charset="-122"/>
              </a:rPr>
              <a:t> </a:t>
            </a:r>
            <a:r>
              <a:rPr lang="en-US" altLang="zh-CN" sz="1600" dirty="0" err="1" smtClean="0">
                <a:ea typeface="黑体" pitchFamily="49" charset="-122"/>
              </a:rPr>
              <a:t>Wo</a:t>
            </a:r>
            <a:r>
              <a:rPr lang="en-US" altLang="zh-CN" sz="1600" dirty="0" smtClean="0">
                <a:ea typeface="黑体" pitchFamily="49" charset="-122"/>
              </a:rPr>
              <a:t>, Capturing Topology in Graph Pattern Matching. VLDB 2012.</a:t>
            </a:r>
          </a:p>
          <a:p>
            <a:pPr>
              <a:buNone/>
            </a:pPr>
            <a:r>
              <a:rPr lang="en-US" altLang="zh-CN" sz="1600" dirty="0" smtClean="0">
                <a:ea typeface="黑体" pitchFamily="49" charset="-122"/>
              </a:rPr>
              <a:t>[14] P. </a:t>
            </a:r>
            <a:r>
              <a:rPr lang="en-US" altLang="zh-CN" sz="1600" dirty="0" err="1" smtClean="0">
                <a:ea typeface="黑体" pitchFamily="49" charset="-122"/>
              </a:rPr>
              <a:t>Bogdanov</a:t>
            </a:r>
            <a:r>
              <a:rPr lang="en-US" altLang="zh-CN" sz="1600" dirty="0" smtClean="0">
                <a:ea typeface="黑体" pitchFamily="49" charset="-122"/>
              </a:rPr>
              <a:t>, M. </a:t>
            </a:r>
            <a:r>
              <a:rPr lang="en-US" altLang="zh-CN" sz="1600" dirty="0" err="1" smtClean="0">
                <a:ea typeface="黑体" pitchFamily="49" charset="-122"/>
              </a:rPr>
              <a:t>Mongiov`ı</a:t>
            </a:r>
            <a:r>
              <a:rPr lang="en-US" altLang="zh-CN" sz="1600" dirty="0" smtClean="0">
                <a:ea typeface="黑体" pitchFamily="49" charset="-122"/>
              </a:rPr>
              <a:t>, and A. K. Singh, Mining heavy </a:t>
            </a:r>
            <a:r>
              <a:rPr lang="en-US" altLang="zh-CN" sz="1600" dirty="0" err="1" smtClean="0">
                <a:ea typeface="黑体" pitchFamily="49" charset="-122"/>
              </a:rPr>
              <a:t>subgraphs</a:t>
            </a:r>
            <a:r>
              <a:rPr lang="en-US" altLang="zh-CN" sz="1600" dirty="0" smtClean="0">
                <a:ea typeface="黑体" pitchFamily="49" charset="-122"/>
              </a:rPr>
              <a:t> in time-evolving networks, in ICDM, 2011.</a:t>
            </a:r>
          </a:p>
          <a:p>
            <a:pPr>
              <a:buNone/>
            </a:pPr>
            <a:r>
              <a:rPr lang="en-US" altLang="zh-CN" sz="1600" dirty="0" smtClean="0">
                <a:ea typeface="黑体" pitchFamily="49" charset="-122"/>
              </a:rPr>
              <a:t>[15] </a:t>
            </a:r>
            <a:r>
              <a:rPr lang="en-US" altLang="zh-CN" sz="1600" dirty="0" err="1" smtClean="0">
                <a:ea typeface="黑体" pitchFamily="49" charset="-122"/>
              </a:rPr>
              <a:t>Shuai</a:t>
            </a:r>
            <a:r>
              <a:rPr lang="en-US" altLang="zh-CN" sz="1600" dirty="0" smtClean="0">
                <a:ea typeface="黑体" pitchFamily="49" charset="-122"/>
              </a:rPr>
              <a:t> Ma, </a:t>
            </a:r>
            <a:r>
              <a:rPr lang="en-US" altLang="zh-CN" sz="1600" dirty="0" err="1" smtClean="0">
                <a:ea typeface="黑体" pitchFamily="49" charset="-122"/>
              </a:rPr>
              <a:t>Renjun</a:t>
            </a:r>
            <a:r>
              <a:rPr lang="en-US" altLang="zh-CN" sz="1600" dirty="0" smtClean="0">
                <a:ea typeface="黑体" pitchFamily="49" charset="-122"/>
              </a:rPr>
              <a:t> </a:t>
            </a:r>
            <a:r>
              <a:rPr lang="en-US" altLang="zh-CN" sz="1600" dirty="0" err="1" smtClean="0">
                <a:ea typeface="黑体" pitchFamily="49" charset="-122"/>
              </a:rPr>
              <a:t>Hu</a:t>
            </a:r>
            <a:r>
              <a:rPr lang="en-US" altLang="zh-CN" sz="1600" dirty="0" smtClean="0">
                <a:ea typeface="黑体" pitchFamily="49" charset="-122"/>
              </a:rPr>
              <a:t>, </a:t>
            </a:r>
            <a:r>
              <a:rPr lang="en-US" altLang="zh-CN" sz="1600" dirty="0" err="1" smtClean="0">
                <a:ea typeface="黑体" pitchFamily="49" charset="-122"/>
              </a:rPr>
              <a:t>Luoshu</a:t>
            </a:r>
            <a:r>
              <a:rPr lang="en-US" altLang="zh-CN" sz="1600" dirty="0" smtClean="0">
                <a:ea typeface="黑体" pitchFamily="49" charset="-122"/>
              </a:rPr>
              <a:t> Wang, </a:t>
            </a:r>
            <a:r>
              <a:rPr lang="en-US" altLang="zh-CN" sz="1600" dirty="0" err="1" smtClean="0">
                <a:ea typeface="黑体" pitchFamily="49" charset="-122"/>
              </a:rPr>
              <a:t>Xuelian</a:t>
            </a:r>
            <a:r>
              <a:rPr lang="en-US" altLang="zh-CN" sz="1600" dirty="0" smtClean="0">
                <a:ea typeface="黑体" pitchFamily="49" charset="-122"/>
              </a:rPr>
              <a:t> Lin, </a:t>
            </a:r>
            <a:r>
              <a:rPr lang="en-US" altLang="zh-CN" sz="1600" dirty="0" err="1" smtClean="0">
                <a:ea typeface="黑体" pitchFamily="49" charset="-122"/>
              </a:rPr>
              <a:t>Jinpeng</a:t>
            </a:r>
            <a:r>
              <a:rPr lang="en-US" altLang="zh-CN" sz="1600" dirty="0" smtClean="0">
                <a:ea typeface="黑体" pitchFamily="49" charset="-122"/>
              </a:rPr>
              <a:t> </a:t>
            </a:r>
            <a:r>
              <a:rPr lang="en-US" altLang="zh-CN" sz="1600" dirty="0" err="1" smtClean="0">
                <a:ea typeface="黑体" pitchFamily="49" charset="-122"/>
              </a:rPr>
              <a:t>Huai</a:t>
            </a:r>
            <a:r>
              <a:rPr lang="en-US" altLang="zh-CN" sz="1600" dirty="0" smtClean="0">
                <a:ea typeface="黑体" pitchFamily="49" charset="-122"/>
              </a:rPr>
              <a:t>, Finding Dense </a:t>
            </a:r>
            <a:r>
              <a:rPr lang="en-US" altLang="zh-CN" sz="1600" dirty="0" err="1" smtClean="0">
                <a:ea typeface="黑体" pitchFamily="49" charset="-122"/>
              </a:rPr>
              <a:t>Subgraphs</a:t>
            </a:r>
            <a:r>
              <a:rPr lang="en-US" altLang="zh-CN" sz="1600" dirty="0" smtClean="0">
                <a:ea typeface="黑体" pitchFamily="49" charset="-122"/>
              </a:rPr>
              <a:t> in Large Temporal Networks, under review</a:t>
            </a:r>
            <a:endParaRPr lang="zh-CN" altLang="en-US" sz="1600" dirty="0" smtClean="0"/>
          </a:p>
          <a:p>
            <a:pPr>
              <a:buNone/>
            </a:pPr>
            <a:r>
              <a:rPr lang="en-US" altLang="zh-CN" sz="1600" dirty="0" smtClean="0">
                <a:ea typeface="黑体" pitchFamily="49" charset="-122"/>
              </a:rPr>
              <a:t>[16] Liang </a:t>
            </a:r>
            <a:r>
              <a:rPr lang="en-US" altLang="zh-CN" sz="1600" dirty="0" err="1" smtClean="0">
                <a:ea typeface="黑体" pitchFamily="49" charset="-122"/>
              </a:rPr>
              <a:t>Duan</a:t>
            </a:r>
            <a:r>
              <a:rPr lang="en-US" altLang="zh-CN" sz="1600" dirty="0" smtClean="0">
                <a:ea typeface="黑体" pitchFamily="49" charset="-122"/>
              </a:rPr>
              <a:t>, </a:t>
            </a:r>
            <a:r>
              <a:rPr lang="en-US" altLang="zh-CN" sz="1600" dirty="0" err="1" smtClean="0">
                <a:ea typeface="黑体" pitchFamily="49" charset="-122"/>
              </a:rPr>
              <a:t>Charu</a:t>
            </a:r>
            <a:r>
              <a:rPr lang="en-US" altLang="zh-CN" sz="1600" dirty="0" smtClean="0">
                <a:ea typeface="黑体" pitchFamily="49" charset="-122"/>
              </a:rPr>
              <a:t> </a:t>
            </a:r>
            <a:r>
              <a:rPr lang="en-US" altLang="zh-CN" sz="1600" dirty="0" err="1" smtClean="0">
                <a:ea typeface="黑体" pitchFamily="49" charset="-122"/>
              </a:rPr>
              <a:t>Aggarwal</a:t>
            </a:r>
            <a:r>
              <a:rPr lang="en-US" altLang="zh-CN" sz="1600" dirty="0" smtClean="0">
                <a:ea typeface="黑体" pitchFamily="49" charset="-122"/>
              </a:rPr>
              <a:t>, </a:t>
            </a:r>
            <a:r>
              <a:rPr lang="en-US" altLang="zh-CN" sz="1600" dirty="0" err="1" smtClean="0">
                <a:ea typeface="黑体" pitchFamily="49" charset="-122"/>
              </a:rPr>
              <a:t>Shuai</a:t>
            </a:r>
            <a:r>
              <a:rPr lang="en-US" altLang="zh-CN" sz="1600" dirty="0" smtClean="0">
                <a:ea typeface="黑体" pitchFamily="49" charset="-122"/>
              </a:rPr>
              <a:t> Ma, </a:t>
            </a:r>
            <a:r>
              <a:rPr lang="en-US" altLang="zh-CN" sz="1600" dirty="0" err="1" smtClean="0">
                <a:ea typeface="黑体" pitchFamily="49" charset="-122"/>
              </a:rPr>
              <a:t>Renjun</a:t>
            </a:r>
            <a:r>
              <a:rPr lang="en-US" altLang="zh-CN" sz="1600" dirty="0" smtClean="0">
                <a:ea typeface="黑体" pitchFamily="49" charset="-122"/>
              </a:rPr>
              <a:t> </a:t>
            </a:r>
            <a:r>
              <a:rPr lang="en-US" altLang="zh-CN" sz="1600" dirty="0" err="1" smtClean="0">
                <a:ea typeface="黑体" pitchFamily="49" charset="-122"/>
              </a:rPr>
              <a:t>Hu</a:t>
            </a:r>
            <a:r>
              <a:rPr lang="en-US" altLang="zh-CN" sz="1600" dirty="0" smtClean="0">
                <a:ea typeface="黑体" pitchFamily="49" charset="-122"/>
              </a:rPr>
              <a:t>, and </a:t>
            </a:r>
            <a:r>
              <a:rPr lang="en-US" altLang="zh-CN" sz="1600" dirty="0" err="1" smtClean="0">
                <a:ea typeface="黑体" pitchFamily="49" charset="-122"/>
              </a:rPr>
              <a:t>Jinpeng</a:t>
            </a:r>
            <a:r>
              <a:rPr lang="en-US" altLang="zh-CN" sz="1600" dirty="0" smtClean="0">
                <a:ea typeface="黑体" pitchFamily="49" charset="-122"/>
              </a:rPr>
              <a:t> </a:t>
            </a:r>
            <a:r>
              <a:rPr lang="en-US" altLang="zh-CN" sz="1600" dirty="0" err="1" smtClean="0">
                <a:ea typeface="黑体" pitchFamily="49" charset="-122"/>
              </a:rPr>
              <a:t>Huai</a:t>
            </a:r>
            <a:r>
              <a:rPr lang="en-US" altLang="zh-CN" sz="1600" dirty="0" smtClean="0">
                <a:ea typeface="黑体" pitchFamily="49" charset="-122"/>
              </a:rPr>
              <a:t>, Scaling up Link Prediction with Ensembles, WSDM 2016.</a:t>
            </a:r>
            <a:endParaRPr lang="zh-CN" altLang="en-US" sz="1600" dirty="0" smtClean="0"/>
          </a:p>
          <a:p>
            <a:pPr>
              <a:buNone/>
            </a:pPr>
            <a:r>
              <a:rPr lang="en-US" altLang="zh-CN" sz="1600" dirty="0" smtClean="0">
                <a:ea typeface="黑体" pitchFamily="49" charset="-122"/>
              </a:rPr>
              <a:t>[17] </a:t>
            </a:r>
            <a:r>
              <a:rPr lang="en-US" altLang="zh-CN" sz="1600" dirty="0" err="1" smtClean="0">
                <a:ea typeface="黑体" pitchFamily="49" charset="-122"/>
              </a:rPr>
              <a:t>Weiren</a:t>
            </a:r>
            <a:r>
              <a:rPr lang="en-US" altLang="zh-CN" sz="1600" dirty="0" smtClean="0">
                <a:ea typeface="黑体" pitchFamily="49" charset="-122"/>
              </a:rPr>
              <a:t> Yu, </a:t>
            </a:r>
            <a:r>
              <a:rPr lang="en-US" altLang="zh-CN" sz="1600" dirty="0" err="1" smtClean="0">
                <a:ea typeface="黑体" pitchFamily="49" charset="-122"/>
              </a:rPr>
              <a:t>Charu</a:t>
            </a:r>
            <a:r>
              <a:rPr lang="en-US" altLang="zh-CN" sz="1600" dirty="0" smtClean="0">
                <a:ea typeface="黑体" pitchFamily="49" charset="-122"/>
              </a:rPr>
              <a:t> C. </a:t>
            </a:r>
            <a:r>
              <a:rPr lang="en-US" altLang="zh-CN" sz="1600" dirty="0" err="1" smtClean="0">
                <a:ea typeface="黑体" pitchFamily="49" charset="-122"/>
              </a:rPr>
              <a:t>Aggarwal</a:t>
            </a:r>
            <a:r>
              <a:rPr lang="en-US" altLang="zh-CN" sz="1600" dirty="0" smtClean="0">
                <a:ea typeface="黑体" pitchFamily="49" charset="-122"/>
              </a:rPr>
              <a:t>, </a:t>
            </a:r>
            <a:r>
              <a:rPr lang="en-US" altLang="zh-CN" sz="1600" dirty="0" err="1" smtClean="0">
                <a:ea typeface="黑体" pitchFamily="49" charset="-122"/>
              </a:rPr>
              <a:t>Shuai</a:t>
            </a:r>
            <a:r>
              <a:rPr lang="en-US" altLang="zh-CN" sz="1600" dirty="0" smtClean="0">
                <a:ea typeface="黑体" pitchFamily="49" charset="-122"/>
              </a:rPr>
              <a:t> Ma, </a:t>
            </a:r>
            <a:r>
              <a:rPr lang="en-US" altLang="zh-CN" sz="1600" dirty="0" err="1" smtClean="0">
                <a:ea typeface="黑体" pitchFamily="49" charset="-122"/>
              </a:rPr>
              <a:t>Haixun</a:t>
            </a:r>
            <a:r>
              <a:rPr lang="en-US" altLang="zh-CN" sz="1600" dirty="0" smtClean="0">
                <a:ea typeface="黑体" pitchFamily="49" charset="-122"/>
              </a:rPr>
              <a:t> Wang: On Anomalous Hotspot Discovery in Graph Streams. ICDM 2013</a:t>
            </a:r>
          </a:p>
          <a:p>
            <a:pPr>
              <a:buNone/>
            </a:pPr>
            <a:r>
              <a:rPr lang="en-US" altLang="zh-CN" sz="1600" dirty="0" smtClean="0">
                <a:ea typeface="黑体" pitchFamily="49" charset="-122"/>
              </a:rPr>
              <a:t>[18] </a:t>
            </a:r>
            <a:r>
              <a:rPr lang="en-US" altLang="zh-CN" sz="1600" dirty="0" err="1" smtClean="0">
                <a:ea typeface="黑体" pitchFamily="49" charset="-122"/>
              </a:rPr>
              <a:t>Renjun</a:t>
            </a:r>
            <a:r>
              <a:rPr lang="en-US" altLang="zh-CN" sz="1600" dirty="0" smtClean="0">
                <a:ea typeface="黑体" pitchFamily="49" charset="-122"/>
              </a:rPr>
              <a:t> </a:t>
            </a:r>
            <a:r>
              <a:rPr lang="en-US" altLang="zh-CN" sz="1600" dirty="0" err="1" smtClean="0">
                <a:ea typeface="黑体" pitchFamily="49" charset="-122"/>
              </a:rPr>
              <a:t>Hu</a:t>
            </a:r>
            <a:r>
              <a:rPr lang="en-US" altLang="zh-CN" sz="1600" dirty="0" smtClean="0">
                <a:ea typeface="黑体" pitchFamily="49" charset="-122"/>
              </a:rPr>
              <a:t>, </a:t>
            </a:r>
            <a:r>
              <a:rPr lang="en-US" altLang="zh-CN" sz="1600" dirty="0" err="1" smtClean="0">
                <a:ea typeface="黑体" pitchFamily="49" charset="-122"/>
              </a:rPr>
              <a:t>Charu</a:t>
            </a:r>
            <a:r>
              <a:rPr lang="en-US" altLang="zh-CN" sz="1600" dirty="0" smtClean="0">
                <a:ea typeface="黑体" pitchFamily="49" charset="-122"/>
              </a:rPr>
              <a:t> C. </a:t>
            </a:r>
            <a:r>
              <a:rPr lang="en-US" altLang="zh-CN" sz="1600" dirty="0" err="1" smtClean="0">
                <a:ea typeface="黑体" pitchFamily="49" charset="-122"/>
              </a:rPr>
              <a:t>Aggarwal</a:t>
            </a:r>
            <a:r>
              <a:rPr lang="en-US" altLang="zh-CN" sz="1600" dirty="0" smtClean="0">
                <a:ea typeface="黑体" pitchFamily="49" charset="-122"/>
              </a:rPr>
              <a:t>, </a:t>
            </a:r>
            <a:r>
              <a:rPr lang="en-US" altLang="zh-CN" sz="1600" dirty="0" err="1" smtClean="0">
                <a:ea typeface="黑体" pitchFamily="49" charset="-122"/>
              </a:rPr>
              <a:t>Shuai</a:t>
            </a:r>
            <a:r>
              <a:rPr lang="en-US" altLang="zh-CN" sz="1600" dirty="0" smtClean="0">
                <a:ea typeface="黑体" pitchFamily="49" charset="-122"/>
              </a:rPr>
              <a:t> Ma, </a:t>
            </a:r>
            <a:r>
              <a:rPr lang="en-US" altLang="zh-CN" sz="1600" dirty="0" err="1" smtClean="0">
                <a:ea typeface="黑体" pitchFamily="49" charset="-122"/>
              </a:rPr>
              <a:t>Jinpeng</a:t>
            </a:r>
            <a:r>
              <a:rPr lang="en-US" altLang="zh-CN" sz="1600" dirty="0" smtClean="0">
                <a:ea typeface="黑体" pitchFamily="49" charset="-122"/>
              </a:rPr>
              <a:t> </a:t>
            </a:r>
            <a:r>
              <a:rPr lang="en-US" altLang="zh-CN" sz="1600" dirty="0" err="1" smtClean="0">
                <a:ea typeface="黑体" pitchFamily="49" charset="-122"/>
              </a:rPr>
              <a:t>Huai</a:t>
            </a:r>
            <a:r>
              <a:rPr lang="en-US" altLang="zh-CN" sz="1600" dirty="0" smtClean="0">
                <a:ea typeface="黑体" pitchFamily="49" charset="-122"/>
              </a:rPr>
              <a:t>: An Embedding Approach to </a:t>
            </a:r>
            <a:r>
              <a:rPr lang="en-US" altLang="zh-CN" sz="1600" dirty="0" smtClean="0">
                <a:ea typeface="黑体" pitchFamily="49" charset="-122"/>
              </a:rPr>
              <a:t>Anomaly </a:t>
            </a:r>
            <a:r>
              <a:rPr lang="en-US" altLang="zh-CN" sz="1600" dirty="0" smtClean="0">
                <a:ea typeface="黑体" pitchFamily="49" charset="-122"/>
              </a:rPr>
              <a:t>Detection. </a:t>
            </a:r>
            <a:r>
              <a:rPr lang="en-US" altLang="zh-CN" sz="1600" dirty="0" smtClean="0">
                <a:ea typeface="黑体" pitchFamily="49" charset="-122"/>
              </a:rPr>
              <a:t>ICDE 2016.</a:t>
            </a:r>
            <a:endParaRPr lang="en-US" altLang="zh-CN" sz="1600" dirty="0" smtClean="0">
              <a:ea typeface="黑体" pitchFamily="49" charset="-122"/>
            </a:endParaRPr>
          </a:p>
          <a:p>
            <a:pPr>
              <a:buNone/>
            </a:pPr>
            <a:r>
              <a:rPr lang="en-US" altLang="zh-CN" sz="1600" dirty="0" smtClean="0">
                <a:ea typeface="黑体" pitchFamily="49" charset="-122"/>
              </a:rPr>
              <a:t>[19] Daniel </a:t>
            </a:r>
            <a:r>
              <a:rPr lang="en-US" altLang="zh-CN" sz="1600" dirty="0" err="1" smtClean="0">
                <a:ea typeface="黑体" pitchFamily="49" charset="-122"/>
              </a:rPr>
              <a:t>Peng</a:t>
            </a:r>
            <a:r>
              <a:rPr lang="en-US" altLang="zh-CN" sz="1600" dirty="0" smtClean="0">
                <a:ea typeface="黑体" pitchFamily="49" charset="-122"/>
              </a:rPr>
              <a:t>, Frank </a:t>
            </a:r>
            <a:r>
              <a:rPr lang="en-US" altLang="zh-CN" sz="1600" dirty="0" err="1" smtClean="0">
                <a:ea typeface="黑体" pitchFamily="49" charset="-122"/>
              </a:rPr>
              <a:t>Dabek</a:t>
            </a:r>
            <a:r>
              <a:rPr lang="en-US" altLang="zh-CN" sz="1600" dirty="0" smtClean="0">
                <a:ea typeface="黑体" pitchFamily="49" charset="-122"/>
              </a:rPr>
              <a:t>: Large-scale Incremental Processing Using Distributed Transactions and Notifications. OSDI 2010.</a:t>
            </a:r>
          </a:p>
          <a:p>
            <a:pPr>
              <a:buNone/>
            </a:pPr>
            <a:endParaRPr lang="en-US" altLang="zh-CN" sz="1600" dirty="0" smtClean="0">
              <a:ea typeface="黑体" pitchFamily="49" charset="-122"/>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49</a:t>
            </a:fld>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提纲</a:t>
            </a:r>
            <a:endParaRPr lang="zh-CN" altLang="en-US" sz="3600" b="1" dirty="0">
              <a:solidFill>
                <a:srgbClr val="C00000"/>
              </a:solidFill>
              <a:latin typeface="Arial Unicode MS" pitchFamily="34" charset="-122"/>
              <a:ea typeface="黑体" pitchFamily="49" charset="-122"/>
            </a:endParaRPr>
          </a:p>
        </p:txBody>
      </p:sp>
      <p:sp>
        <p:nvSpPr>
          <p:cNvPr id="5" name="内容占位符 4"/>
          <p:cNvSpPr>
            <a:spLocks noGrp="1"/>
          </p:cNvSpPr>
          <p:nvPr>
            <p:ph idx="1"/>
          </p:nvPr>
        </p:nvSpPr>
        <p:spPr>
          <a:xfrm>
            <a:off x="323528" y="980728"/>
            <a:ext cx="8501122" cy="5429288"/>
          </a:xfrm>
        </p:spPr>
        <p:txBody>
          <a:bodyPr/>
          <a:lstStyle/>
          <a:p>
            <a:pPr>
              <a:spcBef>
                <a:spcPts val="2400"/>
              </a:spcBef>
            </a:pPr>
            <a:r>
              <a:rPr lang="zh-CN" altLang="en-US" sz="2800" dirty="0" smtClean="0">
                <a:latin typeface="Arial Unicode MS" pitchFamily="34" charset="-122"/>
                <a:ea typeface="黑体" pitchFamily="49" charset="-122"/>
              </a:rPr>
              <a:t>什么是图搜索</a:t>
            </a:r>
            <a:r>
              <a:rPr lang="en-US" altLang="zh-CN" sz="2800" dirty="0" smtClean="0">
                <a:latin typeface="Arial Unicode MS" pitchFamily="34" charset="-122"/>
                <a:ea typeface="黑体" pitchFamily="49" charset="-122"/>
              </a:rPr>
              <a:t>?</a:t>
            </a:r>
          </a:p>
          <a:p>
            <a:pPr>
              <a:spcBef>
                <a:spcPts val="2400"/>
              </a:spcBef>
            </a:pPr>
            <a:r>
              <a:rPr lang="zh-CN" altLang="en-US" sz="2800" dirty="0" smtClean="0">
                <a:ea typeface="黑体" pitchFamily="49" charset="-122"/>
              </a:rPr>
              <a:t>大图搜索挑战性</a:t>
            </a:r>
            <a:endParaRPr lang="en-US" altLang="zh-CN" sz="2800" dirty="0" smtClean="0">
              <a:latin typeface="Arial Unicode MS" pitchFamily="34" charset="-122"/>
              <a:ea typeface="黑体" pitchFamily="49" charset="-122"/>
            </a:endParaRPr>
          </a:p>
          <a:p>
            <a:pPr>
              <a:spcBef>
                <a:spcPts val="2400"/>
              </a:spcBef>
            </a:pPr>
            <a:r>
              <a:rPr lang="zh-CN" altLang="en-US" sz="2800" dirty="0" smtClean="0">
                <a:ea typeface="黑体" pitchFamily="49" charset="-122"/>
              </a:rPr>
              <a:t>大图搜索</a:t>
            </a:r>
            <a:r>
              <a:rPr lang="zh-CN" altLang="en-US" sz="2800" dirty="0" smtClean="0">
                <a:latin typeface="Arial Unicode MS" pitchFamily="34" charset="-122"/>
                <a:ea typeface="黑体" pitchFamily="49" charset="-122"/>
              </a:rPr>
              <a:t>相关技术</a:t>
            </a:r>
            <a:endParaRPr lang="en-US" altLang="zh-CN" sz="2800" dirty="0" smtClean="0">
              <a:latin typeface="Arial Unicode MS" pitchFamily="34" charset="-122"/>
              <a:ea typeface="黑体" pitchFamily="49" charset="-122"/>
            </a:endParaRPr>
          </a:p>
          <a:p>
            <a:pPr>
              <a:spcBef>
                <a:spcPts val="2400"/>
              </a:spcBef>
            </a:pPr>
            <a:r>
              <a:rPr lang="zh-CN" altLang="en-US" sz="2800" dirty="0" smtClean="0">
                <a:ea typeface="黑体" pitchFamily="49" charset="-122"/>
              </a:rPr>
              <a:t>总结</a:t>
            </a:r>
            <a:endParaRPr lang="en-US" altLang="zh-CN" sz="2800" dirty="0" smtClean="0">
              <a:latin typeface="Arial Unicode MS" pitchFamily="34" charset="-122"/>
              <a:ea typeface="黑体" pitchFamily="49" charset="-122"/>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Tree>
    <p:extLst>
      <p:ext uri="{BB962C8B-B14F-4D97-AF65-F5344CB8AC3E}">
        <p14:creationId xmlns:p14="http://schemas.microsoft.com/office/powerpoint/2010/main" xmlns="" val="4365866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251520" y="3933056"/>
            <a:ext cx="8501122" cy="2068852"/>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altLang="zh-CN" sz="4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Thanks!</a:t>
            </a:r>
            <a:endParaRPr kumimoji="0" lang="zh-CN" altLang="en-US" sz="4000" b="1" i="0" u="none" strike="noStrike" kern="0" cap="none" spc="0" normalizeH="0" baseline="0" noProof="0" dirty="0">
              <a:ln>
                <a:noFill/>
              </a:ln>
              <a:solidFill>
                <a:srgbClr val="FF0000"/>
              </a:solidFill>
              <a:effectLst/>
              <a:uLnTx/>
              <a:uFillTx/>
              <a:latin typeface="Arial Unicode MS" pitchFamily="34" charset="-122"/>
              <a:ea typeface="+mn-ea"/>
              <a:cs typeface="+mn-cs"/>
            </a:endParaRPr>
          </a:p>
        </p:txBody>
      </p:sp>
      <p:sp>
        <p:nvSpPr>
          <p:cNvPr id="3" name="内容占位符 2"/>
          <p:cNvSpPr txBox="1">
            <a:spLocks/>
          </p:cNvSpPr>
          <p:nvPr/>
        </p:nvSpPr>
        <p:spPr>
          <a:xfrm>
            <a:off x="1331640" y="1628800"/>
            <a:ext cx="5078938" cy="252028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Beijing, China	</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804248" y="1700808"/>
            <a:ext cx="1584176" cy="206933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a:spLocks/>
          </p:cNvSpPr>
          <p:nvPr/>
        </p:nvSpPr>
        <p:spPr>
          <a:xfrm>
            <a:off x="285720" y="2776108"/>
            <a:ext cx="8358246" cy="1444980"/>
          </a:xfrm>
          <a:prstGeom prst="rect">
            <a:avLst/>
          </a:prstGeom>
        </p:spPr>
        <p:txBody>
          <a:bodyPr/>
          <a:lstStyle/>
          <a:p>
            <a:pPr algn="ctr" eaLnBrk="0" hangingPunct="0">
              <a:defRPr/>
            </a:pPr>
            <a:r>
              <a:rPr lang="zh-CN" altLang="en-US" sz="4000" b="1" kern="0" dirty="0" smtClean="0">
                <a:solidFill>
                  <a:srgbClr val="C00000"/>
                </a:solidFill>
                <a:latin typeface="+mj-lt"/>
                <a:ea typeface="+mj-ea"/>
                <a:cs typeface="+mj-cs"/>
              </a:rPr>
              <a:t>什么是图搜索？</a:t>
            </a:r>
            <a:endParaRPr kumimoji="0" lang="en-US" altLang="zh-CN" sz="4000" b="1" i="0" u="none" strike="noStrike" kern="0" cap="none" spc="0" normalizeH="0" baseline="0" noProof="0" dirty="0" smtClean="0">
              <a:ln>
                <a:noFill/>
              </a:ln>
              <a:solidFill>
                <a:srgbClr val="C00000"/>
              </a:solidFill>
              <a:effectLst/>
              <a:uLnTx/>
              <a:uFillTx/>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2800" b="1" i="0" u="none" strike="noStrike" kern="0" cap="none" spc="0" normalizeH="0" baseline="0" noProof="0" dirty="0" smtClean="0">
                <a:ln>
                  <a:noFill/>
                </a:ln>
                <a:solidFill>
                  <a:srgbClr val="C00000"/>
                </a:solidFill>
                <a:effectLst/>
                <a:uLnTx/>
                <a:uFillTx/>
                <a:latin typeface="+mj-lt"/>
                <a:ea typeface="+mj-ea"/>
                <a:cs typeface="+mj-cs"/>
              </a:rPr>
              <a:t>(What is Graph Search</a:t>
            </a:r>
            <a:r>
              <a:rPr kumimoji="0" lang="zh-CN" altLang="en-US" sz="2800" b="1" i="0" u="none" strike="noStrike" kern="0" cap="none" spc="0" normalizeH="0" baseline="0" noProof="0" dirty="0" smtClean="0">
                <a:ln>
                  <a:noFill/>
                </a:ln>
                <a:solidFill>
                  <a:srgbClr val="C00000"/>
                </a:solidFill>
                <a:effectLst/>
                <a:uLnTx/>
                <a:uFillTx/>
                <a:latin typeface="+mj-lt"/>
                <a:ea typeface="+mj-ea"/>
                <a:cs typeface="+mj-cs"/>
              </a:rPr>
              <a:t>？</a:t>
            </a:r>
            <a:r>
              <a:rPr kumimoji="0" lang="en-US" altLang="zh-CN" sz="2800" b="1" i="0" u="none" strike="noStrike" kern="0" cap="none" spc="0" normalizeH="0" baseline="0" noProof="0" dirty="0" smtClean="0">
                <a:ln>
                  <a:noFill/>
                </a:ln>
                <a:solidFill>
                  <a:srgbClr val="C00000"/>
                </a:solidFill>
                <a:effectLst/>
                <a:uLnTx/>
                <a:uFillTx/>
                <a:latin typeface="+mj-lt"/>
                <a:ea typeface="+mj-ea"/>
                <a:cs typeface="+mj-cs"/>
              </a:rPr>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图搜索</a:t>
            </a:r>
            <a:endParaRPr lang="en-US" altLang="zh-CN" sz="3600" b="1" dirty="0" smtClean="0">
              <a:solidFill>
                <a:srgbClr val="C00000"/>
              </a:solidFill>
              <a:latin typeface="Arial Unicode MS" pitchFamily="34" charset="-122"/>
              <a:ea typeface="黑体" pitchFamily="49" charset="-122"/>
            </a:endParaRPr>
          </a:p>
        </p:txBody>
      </p:sp>
      <p:sp>
        <p:nvSpPr>
          <p:cNvPr id="6" name="TextBox 5"/>
          <p:cNvSpPr txBox="1"/>
          <p:nvPr/>
        </p:nvSpPr>
        <p:spPr>
          <a:xfrm>
            <a:off x="395535" y="980724"/>
            <a:ext cx="838842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000" dirty="0" smtClean="0">
                <a:solidFill>
                  <a:srgbClr val="0066CC"/>
                </a:solidFill>
              </a:rPr>
              <a:t>提出统一的定义</a:t>
            </a:r>
            <a:r>
              <a:rPr lang="en-US" altLang="zh-CN" sz="2000" dirty="0" smtClean="0">
                <a:solidFill>
                  <a:srgbClr val="0066CC"/>
                </a:solidFill>
              </a:rPr>
              <a:t> </a:t>
            </a:r>
            <a:r>
              <a:rPr lang="en-US" altLang="zh-CN" sz="2000" baseline="30000" dirty="0" smtClean="0">
                <a:solidFill>
                  <a:srgbClr val="FF0000"/>
                </a:solidFill>
              </a:rPr>
              <a:t>[3] </a:t>
            </a:r>
            <a:r>
              <a:rPr lang="en-US" altLang="zh-CN" sz="2000" dirty="0" smtClean="0">
                <a:solidFill>
                  <a:srgbClr val="0066CC"/>
                </a:solidFill>
              </a:rPr>
              <a:t>:</a:t>
            </a:r>
            <a:endParaRPr lang="en-US" altLang="zh-CN" sz="2000" dirty="0">
              <a:solidFill>
                <a:srgbClr val="0066CC"/>
              </a:solidFill>
            </a:endParaRPr>
          </a:p>
        </p:txBody>
      </p:sp>
      <p:sp>
        <p:nvSpPr>
          <p:cNvPr id="7" name="TextBox 6"/>
          <p:cNvSpPr txBox="1"/>
          <p:nvPr/>
        </p:nvSpPr>
        <p:spPr>
          <a:xfrm>
            <a:off x="395535" y="2924944"/>
            <a:ext cx="838842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000" dirty="0" smtClean="0">
                <a:solidFill>
                  <a:srgbClr val="0066CC"/>
                </a:solidFill>
              </a:rPr>
              <a:t>标注：</a:t>
            </a:r>
            <a:endParaRPr lang="en-US" altLang="zh-CN" sz="2000" dirty="0">
              <a:solidFill>
                <a:srgbClr val="0066CC"/>
              </a:solidFill>
            </a:endParaRPr>
          </a:p>
        </p:txBody>
      </p:sp>
      <p:sp>
        <p:nvSpPr>
          <p:cNvPr id="8" name="内容占位符 4"/>
          <p:cNvSpPr txBox="1">
            <a:spLocks/>
          </p:cNvSpPr>
          <p:nvPr/>
        </p:nvSpPr>
        <p:spPr bwMode="auto">
          <a:xfrm rot="10800000" flipV="1">
            <a:off x="395536" y="1484784"/>
            <a:ext cx="8352928" cy="12961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eaLnBrk="0" hangingPunct="0">
              <a:spcBef>
                <a:spcPct val="20000"/>
              </a:spcBef>
              <a:buFont typeface="Arial" pitchFamily="34" charset="0"/>
              <a:buChar cha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rPr>
              <a:t>给定模式图</a:t>
            </a:r>
            <a:r>
              <a:rPr lang="en-US" altLang="zh-CN" sz="2400" kern="0" dirty="0" err="1" smtClean="0">
                <a:solidFill>
                  <a:srgbClr val="0066CC"/>
                </a:solidFill>
                <a:latin typeface="Arial Unicode MS" pitchFamily="34" charset="-122"/>
                <a:ea typeface="黑体" pitchFamily="49" charset="-122"/>
              </a:rPr>
              <a:t>G</a:t>
            </a:r>
            <a:r>
              <a:rPr lang="en-US" altLang="zh-CN" sz="2400" kern="0" baseline="-25000" dirty="0" err="1" smtClean="0">
                <a:solidFill>
                  <a:srgbClr val="0066CC"/>
                </a:solidFill>
                <a:latin typeface="Arial Unicode MS" pitchFamily="34" charset="-122"/>
                <a:ea typeface="黑体" pitchFamily="49" charset="-122"/>
              </a:rPr>
              <a:t>p</a:t>
            </a:r>
            <a:r>
              <a:rPr lang="zh-CN" altLang="en-US" sz="2400" kern="0" dirty="0" smtClean="0">
                <a:latin typeface="Arial Unicode MS" pitchFamily="34" charset="-122"/>
                <a:ea typeface="黑体" pitchFamily="49" charset="-122"/>
              </a:rPr>
              <a:t>和数据图</a:t>
            </a:r>
            <a:r>
              <a:rPr lang="en-US" altLang="zh-CN" sz="2400" kern="0" dirty="0" smtClean="0">
                <a:solidFill>
                  <a:srgbClr val="0066CC"/>
                </a:solidFill>
                <a:latin typeface="Arial Unicode MS" pitchFamily="34" charset="-122"/>
                <a:ea typeface="黑体" pitchFamily="49" charset="-122"/>
              </a:rPr>
              <a:t>G</a:t>
            </a:r>
            <a:r>
              <a:rPr lang="en-US" altLang="zh-CN" sz="2400" kern="0" dirty="0" smtClean="0">
                <a:latin typeface="Arial Unicode MS" pitchFamily="34" charset="-122"/>
                <a:ea typeface="黑体" pitchFamily="49" charset="-122"/>
              </a:rPr>
              <a:t>: </a:t>
            </a:r>
            <a:endParaRPr lang="en-US" altLang="zh-CN" sz="2400" kern="0" dirty="0" smtClean="0">
              <a:solidFill>
                <a:srgbClr val="0066CC"/>
              </a:solidFill>
              <a:latin typeface="Arial Unicode MS" pitchFamily="34" charset="-122"/>
              <a:ea typeface="黑体" pitchFamily="49" charset="-122"/>
            </a:endParaRPr>
          </a:p>
          <a:p>
            <a:pPr marL="742950" lvl="1" indent="-285750" eaLnBrk="0" hangingPunct="0">
              <a:spcBef>
                <a:spcPct val="20000"/>
              </a:spcBef>
              <a:buFontTx/>
              <a:buChar char="–"/>
            </a:pPr>
            <a:r>
              <a:rPr lang="zh-CN" altLang="en-US" sz="2400" kern="0" dirty="0" smtClean="0">
                <a:latin typeface="Arial Unicode MS" pitchFamily="34" charset="-122"/>
                <a:ea typeface="黑体" pitchFamily="49" charset="-122"/>
              </a:rPr>
              <a:t>检测是否</a:t>
            </a:r>
            <a:r>
              <a:rPr lang="en-US" altLang="zh-CN" sz="2400" kern="0" dirty="0" err="1" smtClean="0">
                <a:solidFill>
                  <a:srgbClr val="0066CC"/>
                </a:solidFill>
                <a:latin typeface="Arial Unicode MS" pitchFamily="34" charset="-122"/>
                <a:ea typeface="黑体" pitchFamily="49" charset="-122"/>
              </a:rPr>
              <a:t>G</a:t>
            </a:r>
            <a:r>
              <a:rPr lang="en-US" altLang="zh-CN" sz="2400" kern="0" baseline="-25000" dirty="0" err="1" smtClean="0">
                <a:solidFill>
                  <a:srgbClr val="0066CC"/>
                </a:solidFill>
                <a:latin typeface="Arial Unicode MS" pitchFamily="34" charset="-122"/>
                <a:ea typeface="黑体" pitchFamily="49" charset="-122"/>
              </a:rPr>
              <a:t>p</a:t>
            </a:r>
            <a:r>
              <a:rPr lang="en-US" altLang="zh-CN" sz="2400" kern="0" dirty="0" smtClean="0">
                <a:solidFill>
                  <a:srgbClr val="0066CC"/>
                </a:solidFill>
                <a:latin typeface="Arial Unicode MS" pitchFamily="34" charset="-122"/>
                <a:ea typeface="黑体" pitchFamily="49" charset="-122"/>
              </a:rPr>
              <a:t> </a:t>
            </a:r>
            <a:r>
              <a:rPr lang="en-US" altLang="zh-CN" sz="2400" kern="0" dirty="0" smtClean="0">
                <a:solidFill>
                  <a:srgbClr val="FF0000"/>
                </a:solidFill>
                <a:latin typeface="Arial Unicode MS" pitchFamily="34" charset="-122"/>
                <a:ea typeface="黑体" pitchFamily="49" charset="-122"/>
              </a:rPr>
              <a:t>‘‘match’’</a:t>
            </a:r>
            <a:r>
              <a:rPr lang="en-US" altLang="zh-CN" sz="2400" kern="0" dirty="0" smtClean="0">
                <a:solidFill>
                  <a:srgbClr val="0066CC"/>
                </a:solidFill>
                <a:latin typeface="Arial Unicode MS" pitchFamily="34" charset="-122"/>
                <a:ea typeface="黑体" pitchFamily="49" charset="-122"/>
              </a:rPr>
              <a:t> G; </a:t>
            </a:r>
          </a:p>
          <a:p>
            <a:pPr marL="742950" lvl="1" indent="-285750" eaLnBrk="0" hangingPunct="0">
              <a:spcBef>
                <a:spcPct val="20000"/>
              </a:spcBef>
              <a:buFontTx/>
              <a:buChar char="–"/>
            </a:pPr>
            <a:r>
              <a:rPr lang="zh-CN" altLang="en-US" sz="2400" kern="0" dirty="0" smtClean="0">
                <a:latin typeface="Arial Unicode MS" pitchFamily="34" charset="-122"/>
                <a:ea typeface="黑体" pitchFamily="49" charset="-122"/>
              </a:rPr>
              <a:t>查找</a:t>
            </a:r>
            <a:r>
              <a:rPr lang="en-US" altLang="zh-CN" sz="2400" kern="0" dirty="0" smtClean="0">
                <a:solidFill>
                  <a:srgbClr val="0066CC"/>
                </a:solidFill>
                <a:latin typeface="Arial Unicode MS" pitchFamily="34" charset="-122"/>
                <a:ea typeface="黑体" pitchFamily="49" charset="-122"/>
              </a:rPr>
              <a:t>G</a:t>
            </a:r>
            <a:r>
              <a:rPr lang="zh-CN" altLang="en-US" sz="2400" kern="0" dirty="0" smtClean="0">
                <a:latin typeface="Arial Unicode MS" pitchFamily="34" charset="-122"/>
                <a:ea typeface="黑体" pitchFamily="49" charset="-122"/>
              </a:rPr>
              <a:t>中所有 </a:t>
            </a:r>
            <a:r>
              <a:rPr lang="en-US" altLang="zh-CN" sz="2400" kern="0" dirty="0" smtClean="0">
                <a:solidFill>
                  <a:srgbClr val="FF0000"/>
                </a:solidFill>
                <a:latin typeface="Arial Unicode MS" pitchFamily="34" charset="-122"/>
                <a:ea typeface="黑体" pitchFamily="49" charset="-122"/>
              </a:rPr>
              <a:t>‘‘match’’ </a:t>
            </a:r>
            <a:r>
              <a:rPr lang="en-US" altLang="zh-CN" sz="2400" kern="0" dirty="0" err="1" smtClean="0">
                <a:solidFill>
                  <a:srgbClr val="0066CC"/>
                </a:solidFill>
                <a:latin typeface="Arial Unicode MS" pitchFamily="34" charset="-122"/>
                <a:ea typeface="黑体" pitchFamily="49" charset="-122"/>
              </a:rPr>
              <a:t>G</a:t>
            </a:r>
            <a:r>
              <a:rPr lang="en-US" altLang="zh-CN" sz="2400" kern="0" baseline="-25000" dirty="0" err="1" smtClean="0">
                <a:solidFill>
                  <a:srgbClr val="0066CC"/>
                </a:solidFill>
                <a:latin typeface="Arial Unicode MS" pitchFamily="34" charset="-122"/>
                <a:ea typeface="黑体" pitchFamily="49" charset="-122"/>
              </a:rPr>
              <a:t>p</a:t>
            </a:r>
            <a:r>
              <a:rPr lang="zh-CN" altLang="en-US" sz="2400" kern="0" dirty="0" smtClean="0">
                <a:latin typeface="Arial Unicode MS" pitchFamily="34" charset="-122"/>
                <a:ea typeface="黑体" pitchFamily="49" charset="-122"/>
              </a:rPr>
              <a:t>的子图</a:t>
            </a:r>
            <a:endParaRPr lang="en-US" altLang="zh-CN" sz="2400" kern="0" dirty="0" smtClean="0">
              <a:latin typeface="Arial Unicode MS" pitchFamily="34" charset="-122"/>
              <a:ea typeface="黑体" pitchFamily="49" charset="-122"/>
            </a:endParaRPr>
          </a:p>
          <a:p>
            <a:endParaRPr lang="en-US" altLang="zh-CN" sz="2400" dirty="0" smtClean="0">
              <a:latin typeface="Arial Unicode MS" pitchFamily="34" charset="-122"/>
              <a:ea typeface="黑体" pitchFamily="49" charset="-122"/>
            </a:endParaRPr>
          </a:p>
          <a:p>
            <a:endParaRPr lang="en-US" altLang="zh-CN" sz="2400" dirty="0" smtClean="0">
              <a:latin typeface="Arial Unicode MS" pitchFamily="34" charset="-122"/>
              <a:ea typeface="黑体" pitchFamily="49" charset="-122"/>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1" name="内容占位符 4"/>
          <p:cNvSpPr txBox="1">
            <a:spLocks/>
          </p:cNvSpPr>
          <p:nvPr/>
        </p:nvSpPr>
        <p:spPr bwMode="auto">
          <a:xfrm rot="10800000" flipV="1">
            <a:off x="395536" y="3469070"/>
            <a:ext cx="8424936" cy="2768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eaLnBrk="0" hangingPunct="0">
              <a:spcBef>
                <a:spcPct val="20000"/>
              </a:spcBef>
              <a:buFontTx/>
              <a:buChar char="–"/>
            </a:pPr>
            <a:r>
              <a:rPr lang="zh-CN" altLang="en-US" sz="2200" b="1" kern="0" dirty="0" smtClean="0">
                <a:latin typeface="Arial Unicode MS" pitchFamily="34" charset="-122"/>
                <a:ea typeface="黑体" pitchFamily="49" charset="-122"/>
              </a:rPr>
              <a:t>两类查询</a:t>
            </a:r>
            <a:r>
              <a:rPr lang="en-US" altLang="zh-CN" sz="2200" b="1" kern="0" dirty="0" smtClean="0">
                <a:latin typeface="Arial Unicode MS" pitchFamily="34" charset="-122"/>
                <a:ea typeface="黑体" pitchFamily="49" charset="-122"/>
              </a:rPr>
              <a:t>: </a:t>
            </a:r>
          </a:p>
          <a:p>
            <a:pPr marL="742950" lvl="1" indent="-285750" eaLnBrk="0" hangingPunct="0">
              <a:spcBef>
                <a:spcPct val="20000"/>
              </a:spcBef>
              <a:buFontTx/>
              <a:buChar char="–"/>
            </a:pPr>
            <a:r>
              <a:rPr lang="zh-CN" altLang="en-US" sz="2200" kern="0" dirty="0" smtClean="0">
                <a:solidFill>
                  <a:srgbClr val="FF0000"/>
                </a:solidFill>
                <a:latin typeface="Arial Unicode MS" pitchFamily="34" charset="-122"/>
                <a:ea typeface="黑体" pitchFamily="49" charset="-122"/>
              </a:rPr>
              <a:t>布尔查询</a:t>
            </a:r>
            <a:r>
              <a:rPr lang="en-US" altLang="zh-CN" sz="2200" kern="0" dirty="0" smtClean="0">
                <a:latin typeface="Arial Unicode MS" pitchFamily="34" charset="-122"/>
                <a:ea typeface="黑体" pitchFamily="49" charset="-122"/>
              </a:rPr>
              <a:t>(Yes/No)</a:t>
            </a:r>
          </a:p>
          <a:p>
            <a:pPr marL="742950" lvl="1" indent="-285750" eaLnBrk="0" hangingPunct="0">
              <a:spcBef>
                <a:spcPct val="20000"/>
              </a:spcBef>
              <a:buFontTx/>
              <a:buChar char="–"/>
            </a:pPr>
            <a:r>
              <a:rPr lang="zh-CN" altLang="en-US" sz="2200" kern="0" dirty="0" smtClean="0">
                <a:solidFill>
                  <a:srgbClr val="FF0000"/>
                </a:solidFill>
                <a:latin typeface="Arial Unicode MS" pitchFamily="34" charset="-122"/>
                <a:ea typeface="黑体" pitchFamily="49" charset="-122"/>
              </a:rPr>
              <a:t>函数查询</a:t>
            </a:r>
            <a:r>
              <a:rPr lang="zh-CN" altLang="en-US" sz="2200" kern="0" dirty="0" smtClean="0">
                <a:latin typeface="Arial Unicode MS" pitchFamily="34" charset="-122"/>
                <a:ea typeface="黑体" pitchFamily="49" charset="-122"/>
              </a:rPr>
              <a:t>，可以调用布尔查询</a:t>
            </a:r>
            <a:endParaRPr lang="en-US" altLang="zh-CN" sz="2200" kern="0" dirty="0" smtClean="0">
              <a:latin typeface="Arial Unicode MS" pitchFamily="34" charset="-122"/>
              <a:ea typeface="黑体" pitchFamily="49" charset="-122"/>
            </a:endParaRPr>
          </a:p>
          <a:p>
            <a:pPr marL="285750" indent="-285750" eaLnBrk="0" hangingPunct="0">
              <a:spcBef>
                <a:spcPct val="20000"/>
              </a:spcBef>
              <a:buFontTx/>
              <a:buChar char="–"/>
            </a:pPr>
            <a:r>
              <a:rPr lang="zh-CN" altLang="en-US" sz="2000" kern="0" dirty="0" smtClean="0">
                <a:latin typeface="Arial Unicode MS" pitchFamily="34" charset="-122"/>
                <a:ea typeface="黑体" pitchFamily="49" charset="-122"/>
              </a:rPr>
              <a:t>图中顶点或者边常常带有标签</a:t>
            </a:r>
            <a:endParaRPr lang="en-US" altLang="zh-CN" sz="2000" kern="0" dirty="0" smtClean="0">
              <a:latin typeface="Arial Unicode MS" pitchFamily="34" charset="-122"/>
              <a:ea typeface="黑体" pitchFamily="49" charset="-122"/>
            </a:endParaRPr>
          </a:p>
          <a:p>
            <a:pPr marL="285750" indent="-285750" eaLnBrk="0" hangingPunct="0">
              <a:spcBef>
                <a:spcPct val="20000"/>
              </a:spcBef>
              <a:buFontTx/>
              <a:buChar char="–"/>
            </a:pPr>
            <a:r>
              <a:rPr lang="zh-CN" altLang="en-US" sz="2000" kern="0" dirty="0" smtClean="0">
                <a:latin typeface="Arial Unicode MS" pitchFamily="34" charset="-122"/>
                <a:ea typeface="黑体" pitchFamily="49" charset="-122"/>
              </a:rPr>
              <a:t>模式图通常比较小</a:t>
            </a:r>
            <a:r>
              <a:rPr lang="en-US" altLang="zh-CN" sz="2000" kern="0" dirty="0" smtClean="0">
                <a:latin typeface="Arial Unicode MS" pitchFamily="34" charset="-122"/>
                <a:ea typeface="黑体" pitchFamily="49" charset="-122"/>
              </a:rPr>
              <a:t>(</a:t>
            </a:r>
            <a:r>
              <a:rPr lang="zh-CN" altLang="en-US" sz="2000" kern="0" dirty="0" smtClean="0">
                <a:latin typeface="Arial Unicode MS" pitchFamily="34" charset="-122"/>
                <a:ea typeface="黑体" pitchFamily="49" charset="-122"/>
              </a:rPr>
              <a:t>如</a:t>
            </a:r>
            <a:r>
              <a:rPr lang="en-US" altLang="zh-CN" sz="2000" kern="0" dirty="0" smtClean="0">
                <a:solidFill>
                  <a:srgbClr val="FF0000"/>
                </a:solidFill>
                <a:latin typeface="Arial Unicode MS" pitchFamily="34" charset="-122"/>
                <a:ea typeface="黑体" pitchFamily="49" charset="-122"/>
              </a:rPr>
              <a:t>10</a:t>
            </a:r>
            <a:r>
              <a:rPr lang="zh-CN" altLang="en-US" sz="2000" kern="0" dirty="0" smtClean="0">
                <a:solidFill>
                  <a:srgbClr val="FF0000"/>
                </a:solidFill>
                <a:latin typeface="Arial Unicode MS" pitchFamily="34" charset="-122"/>
                <a:ea typeface="黑体" pitchFamily="49" charset="-122"/>
              </a:rPr>
              <a:t>个顶点</a:t>
            </a:r>
            <a:r>
              <a:rPr lang="en-US" altLang="zh-CN" sz="2000" kern="0" dirty="0" smtClean="0">
                <a:latin typeface="Arial Unicode MS" pitchFamily="34" charset="-122"/>
                <a:ea typeface="黑体" pitchFamily="49" charset="-122"/>
              </a:rPr>
              <a:t>), </a:t>
            </a:r>
            <a:r>
              <a:rPr lang="zh-CN" altLang="en-US" sz="2000" kern="0" dirty="0" smtClean="0">
                <a:latin typeface="Arial Unicode MS" pitchFamily="34" charset="-122"/>
                <a:ea typeface="黑体" pitchFamily="49" charset="-122"/>
              </a:rPr>
              <a:t>但数据图很大</a:t>
            </a:r>
            <a:r>
              <a:rPr lang="en-US" altLang="zh-CN" sz="2000" kern="0" dirty="0" smtClean="0">
                <a:latin typeface="Arial Unicode MS" pitchFamily="34" charset="-122"/>
                <a:ea typeface="黑体" pitchFamily="49" charset="-122"/>
              </a:rPr>
              <a:t>(</a:t>
            </a:r>
            <a:r>
              <a:rPr lang="zh-CN" altLang="en-US" sz="2000" kern="0" dirty="0" smtClean="0">
                <a:latin typeface="Arial Unicode MS" pitchFamily="34" charset="-122"/>
                <a:ea typeface="黑体" pitchFamily="49" charset="-122"/>
              </a:rPr>
              <a:t>如</a:t>
            </a:r>
            <a:r>
              <a:rPr lang="zh-CN" altLang="en-US" sz="2000" kern="0" dirty="0" smtClean="0">
                <a:solidFill>
                  <a:srgbClr val="FF0000"/>
                </a:solidFill>
                <a:latin typeface="Arial Unicode MS" pitchFamily="34" charset="-122"/>
                <a:ea typeface="黑体" pitchFamily="49" charset="-122"/>
              </a:rPr>
              <a:t>上亿个顶点</a:t>
            </a:r>
            <a:r>
              <a:rPr lang="en-US" altLang="zh-CN" sz="2000" kern="0" dirty="0" smtClean="0">
                <a:latin typeface="Arial Unicode MS" pitchFamily="34" charset="-122"/>
                <a:ea typeface="黑体" pitchFamily="49" charset="-122"/>
              </a:rPr>
              <a:t>)</a:t>
            </a:r>
            <a:endParaRPr lang="en-US" altLang="zh-CN" sz="2000" dirty="0" smtClean="0">
              <a:latin typeface="Arial Unicode MS" pitchFamily="34" charset="-122"/>
              <a:ea typeface="黑体" pitchFamily="49" charset="-122"/>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2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2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2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2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2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zh-CN" altLang="en-US" sz="22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spTree>
    <p:extLst>
      <p:ext uri="{BB962C8B-B14F-4D97-AF65-F5344CB8AC3E}">
        <p14:creationId xmlns:p14="http://schemas.microsoft.com/office/powerpoint/2010/main" xmlns="" val="191311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图搜索</a:t>
            </a:r>
            <a:endParaRPr lang="en-US" altLang="zh-CN" sz="3600" b="1" dirty="0" smtClean="0">
              <a:solidFill>
                <a:srgbClr val="C00000"/>
              </a:solidFill>
              <a:latin typeface="Arial Unicode MS" pitchFamily="34" charset="-122"/>
              <a:ea typeface="黑体" pitchFamily="49" charset="-122"/>
            </a:endParaRPr>
          </a:p>
        </p:txBody>
      </p:sp>
      <p:sp>
        <p:nvSpPr>
          <p:cNvPr id="15" name="TextBox 14"/>
          <p:cNvSpPr txBox="1"/>
          <p:nvPr/>
        </p:nvSpPr>
        <p:spPr>
          <a:xfrm>
            <a:off x="432048" y="951111"/>
            <a:ext cx="8388424"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2400" dirty="0" smtClean="0">
                <a:solidFill>
                  <a:srgbClr val="FF0000"/>
                </a:solidFill>
              </a:rPr>
              <a:t>不同的</a:t>
            </a:r>
            <a:r>
              <a:rPr lang="en-US" altLang="zh-CN" sz="2400" dirty="0" smtClean="0">
                <a:solidFill>
                  <a:srgbClr val="FF0000"/>
                </a:solidFill>
              </a:rPr>
              <a:t>“</a:t>
            </a:r>
            <a:r>
              <a:rPr lang="en-US" altLang="zh-CN" sz="2400" b="1" dirty="0" smtClean="0">
                <a:solidFill>
                  <a:srgbClr val="FF0000"/>
                </a:solidFill>
              </a:rPr>
              <a:t>match</a:t>
            </a:r>
            <a:r>
              <a:rPr lang="en-US" altLang="zh-CN" sz="2400" dirty="0" smtClean="0">
                <a:solidFill>
                  <a:srgbClr val="FF0000"/>
                </a:solidFill>
              </a:rPr>
              <a:t>”</a:t>
            </a:r>
            <a:r>
              <a:rPr lang="zh-CN" altLang="en-US" sz="2400" dirty="0" smtClean="0">
                <a:solidFill>
                  <a:srgbClr val="FF0000"/>
                </a:solidFill>
              </a:rPr>
              <a:t>语义</a:t>
            </a:r>
            <a:r>
              <a:rPr lang="zh-CN" altLang="en-US" sz="2400" dirty="0" smtClean="0">
                <a:solidFill>
                  <a:schemeClr val="tx1"/>
                </a:solidFill>
              </a:rPr>
              <a:t>表示</a:t>
            </a:r>
            <a:r>
              <a:rPr lang="zh-CN" altLang="en-US" sz="2400" dirty="0" smtClean="0">
                <a:solidFill>
                  <a:srgbClr val="FF0000"/>
                </a:solidFill>
              </a:rPr>
              <a:t>不同类型的图搜索</a:t>
            </a:r>
            <a:r>
              <a:rPr lang="en-US" altLang="zh-CN" sz="2400" dirty="0" smtClean="0">
                <a:solidFill>
                  <a:schemeClr val="tx1"/>
                </a:solidFill>
              </a:rPr>
              <a:t>, </a:t>
            </a:r>
            <a:r>
              <a:rPr lang="zh-CN" altLang="en-US" sz="2400" dirty="0" smtClean="0">
                <a:solidFill>
                  <a:schemeClr val="tx1"/>
                </a:solidFill>
              </a:rPr>
              <a:t>包括</a:t>
            </a:r>
            <a:r>
              <a:rPr lang="en-US" altLang="zh-CN" sz="2400" dirty="0" smtClean="0">
                <a:solidFill>
                  <a:schemeClr val="tx1"/>
                </a:solidFill>
              </a:rPr>
              <a:t>:</a:t>
            </a:r>
            <a:endParaRPr lang="en-US" altLang="zh-CN" sz="2400" dirty="0">
              <a:solidFill>
                <a:schemeClr val="tx1"/>
              </a:solidFill>
            </a:endParaRPr>
          </a:p>
        </p:txBody>
      </p:sp>
      <p:sp>
        <p:nvSpPr>
          <p:cNvPr id="10" name="内容占位符 4"/>
          <p:cNvSpPr txBox="1">
            <a:spLocks/>
          </p:cNvSpPr>
          <p:nvPr/>
        </p:nvSpPr>
        <p:spPr bwMode="auto">
          <a:xfrm rot="10800000" flipV="1">
            <a:off x="467544" y="1916827"/>
            <a:ext cx="8352928" cy="32403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lvl="0" indent="-285750" eaLnBrk="0" hangingPunct="0">
              <a:spcBef>
                <a:spcPct val="20000"/>
              </a:spcBef>
              <a:buFont typeface="Arial" pitchFamily="34" charset="0"/>
              <a:buChar char="•"/>
            </a:pPr>
            <a:r>
              <a:rPr lang="zh-CN" altLang="en-US" sz="2400" kern="0" dirty="0" smtClean="0">
                <a:latin typeface="Arial Unicode MS" pitchFamily="34" charset="-122"/>
                <a:ea typeface="黑体" pitchFamily="49" charset="-122"/>
              </a:rPr>
              <a:t>最短路径</a:t>
            </a:r>
            <a:r>
              <a:rPr lang="en-US" altLang="zh-CN" sz="2400" kern="0" dirty="0" smtClean="0">
                <a:latin typeface="Arial Unicode MS" pitchFamily="34" charset="-122"/>
                <a:ea typeface="黑体" pitchFamily="49" charset="-122"/>
              </a:rPr>
              <a:t>/</a:t>
            </a:r>
            <a:r>
              <a:rPr lang="zh-CN" altLang="en-US" sz="2400" kern="0" dirty="0" smtClean="0">
                <a:latin typeface="Arial Unicode MS" pitchFamily="34" charset="-122"/>
                <a:ea typeface="黑体" pitchFamily="49" charset="-122"/>
              </a:rPr>
              <a:t>距离</a:t>
            </a:r>
            <a:r>
              <a:rPr lang="en-US" altLang="zh-CN" sz="2400" kern="0" dirty="0" smtClean="0">
                <a:latin typeface="Arial Unicode MS" pitchFamily="34" charset="-122"/>
                <a:ea typeface="黑体" pitchFamily="49" charset="-122"/>
              </a:rPr>
              <a:t> </a:t>
            </a:r>
            <a:r>
              <a:rPr lang="en-US" altLang="zh-CN" sz="2400" kern="0" baseline="30000" dirty="0" smtClean="0">
                <a:solidFill>
                  <a:srgbClr val="FF0000"/>
                </a:solidFill>
                <a:latin typeface="Arial Unicode MS" pitchFamily="34" charset="-122"/>
                <a:ea typeface="黑体" pitchFamily="49" charset="-122"/>
              </a:rPr>
              <a:t>[1]</a:t>
            </a:r>
          </a:p>
          <a:p>
            <a:pPr marL="285750" lvl="0" indent="-285750" eaLnBrk="0" hangingPunct="0">
              <a:spcBef>
                <a:spcPct val="20000"/>
              </a:spcBef>
              <a:buFont typeface="Arial" pitchFamily="34" charset="0"/>
              <a:buChar char="•"/>
            </a:pPr>
            <a:r>
              <a:rPr lang="zh-CN" altLang="en-US" sz="2400" kern="0" dirty="0" smtClean="0">
                <a:latin typeface="Arial Unicode MS" pitchFamily="34" charset="-122"/>
                <a:ea typeface="黑体" pitchFamily="49" charset="-122"/>
              </a:rPr>
              <a:t>子图同构 </a:t>
            </a:r>
            <a:r>
              <a:rPr lang="en-US" altLang="zh-CN" sz="2400" kern="0" baseline="30000" dirty="0" smtClean="0">
                <a:solidFill>
                  <a:srgbClr val="FF0000"/>
                </a:solidFill>
                <a:latin typeface="Arial Unicode MS" pitchFamily="34" charset="-122"/>
                <a:ea typeface="黑体" pitchFamily="49" charset="-122"/>
              </a:rPr>
              <a:t>[9]</a:t>
            </a:r>
            <a:endParaRPr lang="en-US" altLang="zh-CN" sz="2400" kern="0" dirty="0" smtClean="0">
              <a:latin typeface="Arial Unicode MS" pitchFamily="34" charset="-122"/>
              <a:ea typeface="黑体" pitchFamily="49" charset="-122"/>
            </a:endParaRPr>
          </a:p>
          <a:p>
            <a:pPr marL="285750" lvl="0" indent="-285750" eaLnBrk="0" hangingPunct="0">
              <a:spcBef>
                <a:spcPct val="20000"/>
              </a:spcBef>
              <a:buFont typeface="Arial" pitchFamily="34" charset="0"/>
              <a:buChar char="•"/>
            </a:pPr>
            <a:r>
              <a:rPr lang="zh-CN" altLang="en-US" sz="2400" kern="0" dirty="0" smtClean="0">
                <a:latin typeface="Arial Unicode MS" pitchFamily="34" charset="-122"/>
                <a:ea typeface="黑体" pitchFamily="49" charset="-122"/>
              </a:rPr>
              <a:t>图同态及其扩展</a:t>
            </a:r>
            <a:r>
              <a:rPr lang="en-US" altLang="zh-CN" sz="2400" kern="0" dirty="0" smtClean="0">
                <a:latin typeface="Arial Unicode MS" pitchFamily="34" charset="-122"/>
                <a:ea typeface="黑体" pitchFamily="49" charset="-122"/>
              </a:rPr>
              <a:t> </a:t>
            </a:r>
            <a:r>
              <a:rPr lang="en-US" altLang="zh-CN" sz="2400" kern="0" baseline="30000" dirty="0" smtClean="0">
                <a:solidFill>
                  <a:srgbClr val="FF0000"/>
                </a:solidFill>
                <a:latin typeface="Arial Unicode MS" pitchFamily="34" charset="-122"/>
                <a:ea typeface="黑体" pitchFamily="49" charset="-122"/>
              </a:rPr>
              <a:t>[7]</a:t>
            </a:r>
            <a:endParaRPr lang="en-US" altLang="zh-CN" sz="2400" kern="0" dirty="0" smtClean="0">
              <a:latin typeface="Arial Unicode MS" pitchFamily="34" charset="-122"/>
              <a:ea typeface="黑体" pitchFamily="49" charset="-122"/>
            </a:endParaRPr>
          </a:p>
          <a:p>
            <a:pPr marL="285750" lvl="0" indent="-285750" eaLnBrk="0" hangingPunct="0">
              <a:spcBef>
                <a:spcPct val="20000"/>
              </a:spcBef>
              <a:buFont typeface="Arial" pitchFamily="34" charset="0"/>
              <a:buChar char="•"/>
            </a:pPr>
            <a:r>
              <a:rPr lang="zh-CN" altLang="en-US" sz="2400" kern="0" dirty="0" smtClean="0">
                <a:latin typeface="Arial Unicode MS" pitchFamily="34" charset="-122"/>
                <a:ea typeface="黑体" pitchFamily="49" charset="-122"/>
              </a:rPr>
              <a:t>图模拟及其扩展</a:t>
            </a:r>
            <a:r>
              <a:rPr lang="en-US" altLang="zh-CN" sz="2400" kern="0" dirty="0" smtClean="0">
                <a:latin typeface="Arial Unicode MS" pitchFamily="34" charset="-122"/>
                <a:ea typeface="黑体" pitchFamily="49" charset="-122"/>
              </a:rPr>
              <a:t> </a:t>
            </a:r>
            <a:r>
              <a:rPr lang="en-US" altLang="zh-CN" sz="2400" kern="0" baseline="30000" dirty="0" smtClean="0">
                <a:solidFill>
                  <a:srgbClr val="FF0000"/>
                </a:solidFill>
                <a:latin typeface="Arial Unicode MS" pitchFamily="34" charset="-122"/>
                <a:ea typeface="黑体" pitchFamily="49" charset="-122"/>
              </a:rPr>
              <a:t>[6,6]</a:t>
            </a:r>
            <a:endParaRPr lang="en-US" altLang="zh-CN" sz="2400" kern="0" dirty="0" smtClean="0">
              <a:latin typeface="Arial Unicode MS" pitchFamily="34" charset="-122"/>
              <a:ea typeface="黑体" pitchFamily="49" charset="-122"/>
            </a:endParaRPr>
          </a:p>
          <a:p>
            <a:pPr marL="285750" lvl="0" indent="-285750" eaLnBrk="0" hangingPunct="0">
              <a:spcBef>
                <a:spcPct val="20000"/>
              </a:spcBef>
              <a:buFont typeface="Arial" pitchFamily="34" charset="0"/>
              <a:buChar char="•"/>
            </a:pPr>
            <a:r>
              <a:rPr lang="zh-CN" altLang="en-US" sz="2400" kern="0" dirty="0" smtClean="0">
                <a:latin typeface="Arial Unicode MS" pitchFamily="34" charset="-122"/>
                <a:ea typeface="黑体" pitchFamily="49" charset="-122"/>
              </a:rPr>
              <a:t>图关键字搜索</a:t>
            </a:r>
            <a:r>
              <a:rPr lang="en-US" altLang="zh-CN" sz="2400" kern="0" baseline="30000" dirty="0" smtClean="0">
                <a:solidFill>
                  <a:srgbClr val="FF0000"/>
                </a:solidFill>
                <a:latin typeface="Arial Unicode MS" pitchFamily="34" charset="-122"/>
                <a:ea typeface="黑体" pitchFamily="49" charset="-122"/>
              </a:rPr>
              <a:t>[4]</a:t>
            </a:r>
            <a:endParaRPr lang="en-US" altLang="zh-CN" sz="2400" kern="0" dirty="0" smtClean="0">
              <a:latin typeface="Arial Unicode MS" pitchFamily="34" charset="-122"/>
              <a:ea typeface="黑体" pitchFamily="49" charset="-122"/>
            </a:endParaRPr>
          </a:p>
          <a:p>
            <a:pPr marL="285750" lvl="0" indent="-285750" eaLnBrk="0" hangingPunct="0">
              <a:spcBef>
                <a:spcPct val="20000"/>
              </a:spcBef>
              <a:buFont typeface="Arial" pitchFamily="34" charset="0"/>
              <a:buChar char="•"/>
            </a:pPr>
            <a:r>
              <a:rPr lang="zh-CN" altLang="en-US" sz="2400" kern="0" dirty="0" smtClean="0">
                <a:latin typeface="Arial Unicode MS" pitchFamily="34" charset="-122"/>
                <a:ea typeface="黑体" pitchFamily="49" charset="-122"/>
              </a:rPr>
              <a:t>紧邻查询</a:t>
            </a:r>
            <a:r>
              <a:rPr lang="en-US" altLang="zh-CN" sz="2400" kern="0" baseline="30000" dirty="0" smtClean="0">
                <a:solidFill>
                  <a:srgbClr val="FF0000"/>
                </a:solidFill>
                <a:latin typeface="Arial Unicode MS" pitchFamily="34" charset="-122"/>
                <a:ea typeface="黑体" pitchFamily="49" charset="-122"/>
              </a:rPr>
              <a:t>[8]</a:t>
            </a:r>
          </a:p>
          <a:p>
            <a:pPr marL="285750" lvl="0" indent="-285750" eaLnBrk="0" hangingPunct="0">
              <a:spcBef>
                <a:spcPct val="20000"/>
              </a:spcBef>
              <a:buFont typeface="Arial" pitchFamily="34" charset="0"/>
              <a:buChar char="•"/>
            </a:pPr>
            <a:r>
              <a:rPr lang="en-US" altLang="zh-CN" sz="2400" kern="0" dirty="0" smtClean="0">
                <a:latin typeface="Arial Unicode MS" pitchFamily="34" charset="-122"/>
                <a:ea typeface="黑体" pitchFamily="49" charset="-122"/>
              </a:rPr>
              <a:t>… </a:t>
            </a:r>
          </a:p>
          <a:p>
            <a:pPr marL="285750" lvl="0" indent="-285750" eaLnBrk="0" hangingPunct="0">
              <a:spcBef>
                <a:spcPct val="20000"/>
              </a:spcBef>
              <a:buFont typeface="Arial" pitchFamily="34" charset="0"/>
              <a:buChar char="•"/>
            </a:pPr>
            <a:endParaRPr lang="en-US" altLang="zh-CN" sz="2400" kern="0" dirty="0" smtClean="0">
              <a:latin typeface="Arial Unicode MS" pitchFamily="34" charset="-122"/>
              <a:ea typeface="黑体" pitchFamily="49" charset="-122"/>
            </a:endParaRPr>
          </a:p>
          <a:p>
            <a:endParaRPr lang="en-US" altLang="zh-CN" sz="2400" dirty="0" smtClean="0">
              <a:latin typeface="Arial Unicode MS" pitchFamily="34" charset="-122"/>
              <a:ea typeface="黑体" pitchFamily="49" charset="-122"/>
            </a:endParaRPr>
          </a:p>
          <a:p>
            <a:endParaRPr lang="en-US" altLang="zh-CN" sz="2400" dirty="0" smtClean="0">
              <a:latin typeface="Arial Unicode MS" pitchFamily="34" charset="-122"/>
              <a:ea typeface="黑体" pitchFamily="49" charset="-122"/>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cs typeface="+mn-cs"/>
            </a:endParaRPr>
          </a:p>
          <a:p>
            <a:pPr marL="0" marR="0" lvl="0" indent="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2" name="Rectangle 14"/>
          <p:cNvSpPr txBox="1">
            <a:spLocks noChangeArrowheads="1"/>
          </p:cNvSpPr>
          <p:nvPr/>
        </p:nvSpPr>
        <p:spPr bwMode="auto">
          <a:xfrm>
            <a:off x="395536" y="5589240"/>
            <a:ext cx="8496944" cy="451445"/>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r>
              <a:rPr lang="zh-CN" altLang="en-US" sz="2400" b="1" dirty="0" smtClean="0">
                <a:solidFill>
                  <a:srgbClr val="FF0000"/>
                </a:solidFill>
                <a:ea typeface="黑体" pitchFamily="49" charset="-122"/>
                <a:sym typeface="Wingdings" pitchFamily="2" charset="2"/>
              </a:rPr>
              <a:t>图搜索是一个非常“</a:t>
            </a:r>
            <a:r>
              <a:rPr lang="en-US" altLang="zh-CN" sz="2400" b="1" dirty="0" smtClean="0">
                <a:solidFill>
                  <a:srgbClr val="FF0000"/>
                </a:solidFill>
                <a:ea typeface="黑体" pitchFamily="49" charset="-122"/>
                <a:sym typeface="Wingdings" pitchFamily="2" charset="2"/>
              </a:rPr>
              <a:t>general</a:t>
            </a:r>
            <a:r>
              <a:rPr lang="zh-CN" altLang="en-US" sz="2400" b="1" dirty="0" smtClean="0">
                <a:solidFill>
                  <a:srgbClr val="FF0000"/>
                </a:solidFill>
                <a:ea typeface="黑体" pitchFamily="49" charset="-122"/>
                <a:sym typeface="Wingdings" pitchFamily="2" charset="2"/>
              </a:rPr>
              <a:t>”概念</a:t>
            </a:r>
            <a:r>
              <a:rPr lang="en-US" altLang="zh-CN" sz="2400" b="1" dirty="0" smtClean="0">
                <a:solidFill>
                  <a:srgbClr val="FF0000"/>
                </a:solidFill>
                <a:ea typeface="黑体" pitchFamily="49" charset="-122"/>
                <a:sym typeface="Wingdings" pitchFamily="2" charset="2"/>
              </a:rPr>
              <a:t>!</a:t>
            </a:r>
            <a:endParaRPr lang="zh-CN" altLang="en-US" sz="2400" b="1" dirty="0">
              <a:solidFill>
                <a:srgbClr val="FF0000"/>
              </a:solidFill>
              <a:ea typeface="黑体" pitchFamily="49" charset="-122"/>
              <a:sym typeface="Wingdings" pitchFamily="2" charset="2"/>
            </a:endParaRPr>
          </a:p>
        </p:txBody>
      </p:sp>
      <p:sp>
        <p:nvSpPr>
          <p:cNvPr id="7" name="灯片编号占位符 6"/>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spTree>
    <p:extLst>
      <p:ext uri="{BB962C8B-B14F-4D97-AF65-F5344CB8AC3E}">
        <p14:creationId xmlns:p14="http://schemas.microsoft.com/office/powerpoint/2010/main" xmlns="" val="191311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285720" y="2776108"/>
            <a:ext cx="8358246" cy="1805020"/>
          </a:xfrm>
          <a:prstGeom prst="rect">
            <a:avLst/>
          </a:prstGeom>
        </p:spPr>
        <p:txBody>
          <a:bodyPr/>
          <a:lstStyle/>
          <a:p>
            <a:pPr lvl="0" algn="ctr" eaLnBrk="0" hangingPunct="0">
              <a:defRPr/>
            </a:pPr>
            <a:r>
              <a:rPr lang="zh-CN" altLang="en-US" sz="4000" b="1" kern="0" dirty="0" smtClean="0">
                <a:solidFill>
                  <a:srgbClr val="C00000"/>
                </a:solidFill>
                <a:latin typeface="+mj-lt"/>
                <a:ea typeface="+mj-ea"/>
                <a:cs typeface="+mj-cs"/>
              </a:rPr>
              <a:t>为什么需要图搜索</a:t>
            </a:r>
            <a:r>
              <a:rPr lang="en-US" altLang="zh-CN" sz="4000" b="1" kern="0" dirty="0" smtClean="0">
                <a:solidFill>
                  <a:srgbClr val="C00000"/>
                </a:solidFill>
                <a:latin typeface="+mj-lt"/>
                <a:ea typeface="+mj-ea"/>
                <a:cs typeface="+mj-cs"/>
              </a:rPr>
              <a:t>?</a:t>
            </a:r>
            <a:endParaRPr kumimoji="0" lang="en-US" altLang="zh-CN" sz="4000" b="1" i="0" u="none" strike="noStrike" kern="0" cap="none" spc="0" normalizeH="0" baseline="0" noProof="0" dirty="0" smtClean="0">
              <a:ln>
                <a:noFill/>
              </a:ln>
              <a:solidFill>
                <a:srgbClr val="C00000"/>
              </a:solidFill>
              <a:effectLst/>
              <a:uLnTx/>
              <a:uFillTx/>
              <a:latin typeface="+mj-lt"/>
              <a:ea typeface="+mj-ea"/>
              <a:cs typeface="+mj-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2800" b="1" kern="0" noProof="0" dirty="0" smtClean="0">
                <a:solidFill>
                  <a:srgbClr val="C00000"/>
                </a:solidFill>
                <a:latin typeface="+mj-lt"/>
                <a:ea typeface="+mj-ea"/>
                <a:cs typeface="+mj-cs"/>
              </a:rPr>
              <a:t>(</a:t>
            </a:r>
            <a:r>
              <a:rPr kumimoji="0" lang="en-US" altLang="zh-CN" sz="2800" b="1" i="0" u="none" strike="noStrike" kern="0" cap="none" spc="0" normalizeH="0" baseline="0" noProof="0" dirty="0" smtClean="0">
                <a:ln>
                  <a:noFill/>
                </a:ln>
                <a:solidFill>
                  <a:srgbClr val="C00000"/>
                </a:solidFill>
                <a:effectLst/>
                <a:uLnTx/>
                <a:uFillTx/>
                <a:latin typeface="+mj-lt"/>
                <a:ea typeface="+mj-ea"/>
                <a:cs typeface="+mj-cs"/>
              </a:rPr>
              <a:t>Graph Search, Why Bother?)</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39696</TotalTime>
  <Words>3495</Words>
  <Application>Microsoft Office PowerPoint</Application>
  <PresentationFormat>全屏显示(4:3)</PresentationFormat>
  <Paragraphs>581</Paragraphs>
  <Slides>50</Slides>
  <Notes>15</Notes>
  <HiddenSlides>0</HiddenSlides>
  <MMClips>0</MMClips>
  <ScaleCrop>false</ScaleCrop>
  <HeadingPairs>
    <vt:vector size="4" baseType="variant">
      <vt:variant>
        <vt:lpstr>主题</vt:lpstr>
      </vt:variant>
      <vt:variant>
        <vt:i4>1</vt:i4>
      </vt:variant>
      <vt:variant>
        <vt:lpstr>幻灯片标题</vt:lpstr>
      </vt:variant>
      <vt:variant>
        <vt:i4>50</vt:i4>
      </vt:variant>
    </vt:vector>
  </HeadingPairs>
  <TitlesOfParts>
    <vt:vector size="51" baseType="lpstr">
      <vt:lpstr>默认设计模板</vt:lpstr>
      <vt:lpstr>幻灯片 1</vt:lpstr>
      <vt:lpstr>幻灯片 2</vt:lpstr>
      <vt:lpstr>应用案例1</vt:lpstr>
      <vt:lpstr>应用案例2</vt:lpstr>
      <vt:lpstr>提纲</vt:lpstr>
      <vt:lpstr>幻灯片 6</vt:lpstr>
      <vt:lpstr>图搜索</vt:lpstr>
      <vt:lpstr>图搜索</vt:lpstr>
      <vt:lpstr>幻灯片 9</vt:lpstr>
      <vt:lpstr>The need for a Social Search Engine</vt:lpstr>
      <vt:lpstr>图搜索 vs. 关系数据库 [10]</vt:lpstr>
      <vt:lpstr>图搜索 vs. 关系数据库 [10]</vt:lpstr>
      <vt:lpstr>图搜索 vs. Web搜索</vt:lpstr>
      <vt:lpstr>学术界关注</vt:lpstr>
      <vt:lpstr>幻灯片 15</vt:lpstr>
      <vt:lpstr>大图数据，如社会网络等</vt:lpstr>
      <vt:lpstr>FAE法则</vt:lpstr>
      <vt:lpstr>友好性(Friendliness)</vt:lpstr>
      <vt:lpstr>如，影响力事件组织者搜索</vt:lpstr>
      <vt:lpstr>准确性(Accuracy)</vt:lpstr>
      <vt:lpstr>高效性(Efficiency)</vt:lpstr>
      <vt:lpstr>幻灯片 22</vt:lpstr>
      <vt:lpstr>查询近似技术</vt:lpstr>
      <vt:lpstr>如一，强模拟图查询</vt:lpstr>
      <vt:lpstr>子图同构图查询</vt:lpstr>
      <vt:lpstr>Terrorist Collaboration Network</vt:lpstr>
      <vt:lpstr>强模拟图查询</vt:lpstr>
      <vt:lpstr>如二，时态稠密图查询</vt:lpstr>
      <vt:lpstr>如二，时态稠密图查询</vt:lpstr>
      <vt:lpstr>如，时态稠密图查询</vt:lpstr>
      <vt:lpstr>如，时态稠密图查询</vt:lpstr>
      <vt:lpstr>如二，时态稠密图查询</vt:lpstr>
      <vt:lpstr>幻灯片 33</vt:lpstr>
      <vt:lpstr>数据近似技术</vt:lpstr>
      <vt:lpstr>如一，网络异常检测</vt:lpstr>
      <vt:lpstr>如一，网络异常检测</vt:lpstr>
      <vt:lpstr>如一，网络异常检测</vt:lpstr>
      <vt:lpstr>如二，网络链接预测</vt:lpstr>
      <vt:lpstr>如二，网络链接预测</vt:lpstr>
      <vt:lpstr>分布式数据处理技术</vt:lpstr>
      <vt:lpstr>如，分布式图模式匹配</vt:lpstr>
      <vt:lpstr>增量计算技术</vt:lpstr>
      <vt:lpstr>增量计算技术</vt:lpstr>
      <vt:lpstr>其它数据技术</vt:lpstr>
      <vt:lpstr>Ring系统：凝聚理论、算法和技术</vt:lpstr>
      <vt:lpstr>小结</vt:lpstr>
      <vt:lpstr>Acknowledgements</vt:lpstr>
      <vt:lpstr>References</vt:lpstr>
      <vt:lpstr>References</vt:lpstr>
      <vt:lpstr>幻灯片 50</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2014CB340304</cp:lastModifiedBy>
  <cp:revision>3992</cp:revision>
  <dcterms:created xsi:type="dcterms:W3CDTF">2010-07-14T15:56:11Z</dcterms:created>
  <dcterms:modified xsi:type="dcterms:W3CDTF">2016-01-18T14:23:43Z</dcterms:modified>
</cp:coreProperties>
</file>